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41429"/>
          <c:h val="0.725283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Slice 1</c:v>
                </c:pt>
              </c:strCache>
            </c:strRef>
          </c:tx>
          <c:spPr>
            <a:gradFill flip="none" rotWithShape="1">
              <a:gsLst>
                <a:gs pos="0">
                  <a:srgbClr val="0365C0"/>
                </a:gs>
                <a:gs pos="100000">
                  <a:srgbClr val="51A7F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12700" dist="38100" dir="2700000">
                <a:srgbClr val="000000">
                  <a:alpha val="100000"/>
                </a:srgbClr>
              </a:outerShdw>
            </a:effectLst>
          </c:spPr>
          <c:explosion val="0"/>
          <c:dPt>
            <c:idx val="0"/>
            <c:explosion val="0"/>
            <c:spPr>
              <a:gradFill flip="none" rotWithShape="1">
                <a:gsLst>
                  <a:gs pos="0">
                    <a:srgbClr val="0365C0"/>
                  </a:gs>
                  <a:gs pos="100000">
                    <a:srgbClr val="51A7F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tl" rotWithShape="1" blurRad="12700" dist="38100" dir="2700000">
                  <a:srgbClr val="000000">
                    <a:alpha val="100000"/>
                  </a:srgbClr>
                </a:outerShdw>
              </a:effectLst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rgbClr val="00882B"/>
                  </a:gs>
                  <a:gs pos="100000">
                    <a:srgbClr val="70BF41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tl" rotWithShape="1" blurRad="12700" dist="38100" dir="2700000">
                  <a:srgbClr val="000000">
                    <a:alpha val="100000"/>
                  </a:srgbClr>
                </a:outerShdw>
              </a:effectLst>
            </c:spPr>
          </c:dPt>
          <c:dPt>
            <c:idx val="2"/>
            <c:explosion val="0"/>
            <c:spPr>
              <a:gradFill flip="none" rotWithShape="1">
                <a:gsLst>
                  <a:gs pos="0">
                    <a:srgbClr val="BE9A1A"/>
                  </a:gs>
                  <a:gs pos="100000">
                    <a:srgbClr val="FBE12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tl" rotWithShape="1" blurRad="12700" dist="38100" dir="2700000">
                  <a:srgbClr val="000000">
                    <a:alpha val="100000"/>
                  </a:srgbClr>
                </a:outerShdw>
              </a:effectLst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latin typeface="Helvetica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Rent from market actors</c:v>
                </c:pt>
                <c:pt idx="1">
                  <c:v>Public support</c:v>
                </c:pt>
                <c:pt idx="2">
                  <c:v>Investment by the house owner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6000.000000</c:v>
                </c:pt>
                <c:pt idx="1">
                  <c:v>2000.000000</c:v>
                </c:pt>
                <c:pt idx="2">
                  <c:v>18000.000000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107167"/>
          <c:y val="0.839863"/>
          <c:w val="0.989283"/>
          <c:h val="0.16013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000000"/>
              </a:solidFill>
              <a:latin typeface="Helvetica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727252"/>
          <c:y val="0.0584689"/>
          <c:w val="0.85455"/>
          <c:h val="0.67453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Slice 1</c:v>
                </c:pt>
              </c:strCache>
            </c:strRef>
          </c:tx>
          <c:spPr>
            <a:gradFill flip="none" rotWithShape="1">
              <a:gsLst>
                <a:gs pos="0">
                  <a:srgbClr val="0365C0"/>
                </a:gs>
                <a:gs pos="100000">
                  <a:srgbClr val="51A7F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12700" dist="38100" dir="2700000">
                <a:srgbClr val="000000">
                  <a:alpha val="100000"/>
                </a:srgbClr>
              </a:outerShdw>
            </a:effectLst>
          </c:spPr>
          <c:explosion val="0"/>
          <c:dPt>
            <c:idx val="0"/>
            <c:explosion val="0"/>
            <c:spPr>
              <a:gradFill flip="none" rotWithShape="1">
                <a:gsLst>
                  <a:gs pos="0">
                    <a:srgbClr val="0365C0"/>
                  </a:gs>
                  <a:gs pos="100000">
                    <a:srgbClr val="51A7F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tl" rotWithShape="1" blurRad="12700" dist="38100" dir="2700000">
                  <a:srgbClr val="000000">
                    <a:alpha val="100000"/>
                  </a:srgbClr>
                </a:outerShdw>
              </a:effectLst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rgbClr val="00882B"/>
                  </a:gs>
                  <a:gs pos="100000">
                    <a:srgbClr val="70BF41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tl" rotWithShape="1" blurRad="12700" dist="38100" dir="2700000">
                  <a:srgbClr val="000000">
                    <a:alpha val="100000"/>
                  </a:srgbClr>
                </a:outerShdw>
              </a:effectLst>
            </c:spPr>
          </c:dPt>
          <c:dPt>
            <c:idx val="2"/>
            <c:explosion val="0"/>
            <c:spPr>
              <a:gradFill flip="none" rotWithShape="1">
                <a:gsLst>
                  <a:gs pos="0">
                    <a:srgbClr val="BE9A1A"/>
                  </a:gs>
                  <a:gs pos="100000">
                    <a:srgbClr val="FBE12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tl" rotWithShape="1" blurRad="12700" dist="38100" dir="2700000">
                  <a:srgbClr val="000000">
                    <a:alpha val="100000"/>
                  </a:srgbClr>
                </a:outerShdw>
              </a:effectLst>
            </c:spPr>
          </c:dPt>
          <c:dPt>
            <c:idx val="3"/>
            <c:explosion val="0"/>
            <c:spPr>
              <a:solidFill>
                <a:srgbClr val="DE6A10"/>
              </a:solidFill>
              <a:ln w="9525" cap="flat">
                <a:solidFill>
                  <a:srgbClr val="F9F9F9"/>
                </a:solidFill>
                <a:prstDash val="solid"/>
                <a:bevel/>
              </a:ln>
              <a:effectLst>
                <a:outerShdw sx="100000" sy="100000" kx="0" ky="0" algn="tl" rotWithShape="1" blurRad="38100" dist="25400" dir="5400000">
                  <a:srgbClr val="000000">
                    <a:alpha val="50000"/>
                  </a:srgbClr>
                </a:outerShdw>
              </a:effectLst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Helvetica Light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latin typeface="Helvetica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Sheet1!$B$1:$E$1</c:f>
              <c:strCache>
                <c:ptCount val="4"/>
                <c:pt idx="0">
                  <c:v>House owners</c:v>
                </c:pt>
                <c:pt idx="1">
                  <c:v>Market actors</c:v>
                </c:pt>
                <c:pt idx="2">
                  <c:v>EU</c:v>
                </c:pt>
                <c:pt idx="3">
                  <c:v>Gotland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371.000000</c:v>
                </c:pt>
                <c:pt idx="1">
                  <c:v>126.000000</c:v>
                </c:pt>
                <c:pt idx="2">
                  <c:v>20.000000</c:v>
                </c:pt>
                <c:pt idx="3">
                  <c:v>23.000000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71657"/>
          <c:y val="0.803962"/>
          <c:w val="0.754294"/>
          <c:h val="0.19603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000000"/>
              </a:solidFill>
              <a:latin typeface="Helvetica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Gunilla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Gunilla</a:t>
            </a:r>
          </a:p>
          <a:p>
            <a:pPr/>
            <a:r>
              <a:t>Start - inga pengar</a:t>
            </a:r>
          </a:p>
          <a:p>
            <a:pPr/>
            <a:r>
              <a:t>1:1 medel 2000:- per bebyggd fastighet inklusive fritidsboende</a:t>
            </a:r>
          </a:p>
          <a:p>
            <a:pPr/>
            <a:r>
              <a:t>Fast belopp - rättvise själ</a:t>
            </a:r>
          </a:p>
          <a:p>
            <a:pPr/>
            <a:r>
              <a:t>Erfarenhet - Pengar inte viktigast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Anne</a:t>
            </a:r>
          </a:p>
          <a:p>
            <a:pPr/>
            <a:r>
              <a:t>Hög anslutningsgrad - Öppnat för konkurrens</a:t>
            </a:r>
          </a:p>
          <a:p>
            <a:pPr/>
            <a:r>
              <a:t>Började där bygden är glesast och ekonomiskt svagast </a:t>
            </a:r>
          </a:p>
          <a:p>
            <a:pPr/>
            <a:r>
              <a:t>     —-   Lokal efterfrågan skapat prioriteringen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Shape 2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Gunilla</a:t>
            </a:r>
          </a:p>
          <a:p>
            <a:pPr/>
            <a:r>
              <a:t>Näthyra från operatörerna - ger förening affär - lyfta moms på grävkostnaderna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Gunilla</a:t>
            </a:r>
          </a:p>
          <a:p>
            <a:pPr/>
            <a:r>
              <a:t>Näthyra från operatörerna - ger förening affär - lyfta moms på grävkostnaderna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Brödtext nivå ett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rödtext nivå ett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4" name="”Skriv ett citat här.”"/>
          <p:cNvSpPr txBox="1"/>
          <p:nvPr>
            <p:ph type="body" sz="quarter" idx="21"/>
          </p:nvPr>
        </p:nvSpPr>
        <p:spPr>
          <a:xfrm>
            <a:off x="1270000" y="4267110"/>
            <a:ext cx="10464800" cy="60978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18" name="Diabildsnummer"/>
          <p:cNvSpPr txBox="1"/>
          <p:nvPr>
            <p:ph type="sldNum" sz="quarter" idx="2"/>
          </p:nvPr>
        </p:nvSpPr>
        <p:spPr>
          <a:xfrm>
            <a:off x="12080956" y="8905524"/>
            <a:ext cx="273606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26" name="Brödtext nivå ett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7" name="Diabildsnummer"/>
          <p:cNvSpPr txBox="1"/>
          <p:nvPr>
            <p:ph type="sldNum" sz="quarter" idx="2"/>
          </p:nvPr>
        </p:nvSpPr>
        <p:spPr>
          <a:xfrm>
            <a:off x="12080956" y="8905524"/>
            <a:ext cx="273606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eltext"/>
          <p:cNvSpPr txBox="1"/>
          <p:nvPr>
            <p:ph type="title"/>
          </p:nvPr>
        </p:nvSpPr>
        <p:spPr>
          <a:xfrm>
            <a:off x="952500" y="377792"/>
            <a:ext cx="11099800" cy="219081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35" name="Brödtext nivå ett…"/>
          <p:cNvSpPr txBox="1"/>
          <p:nvPr>
            <p:ph type="body" sz="half" idx="1"/>
          </p:nvPr>
        </p:nvSpPr>
        <p:spPr>
          <a:xfrm>
            <a:off x="952500" y="2568606"/>
            <a:ext cx="5334000" cy="6356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6" name="Diabildsnummer"/>
          <p:cNvSpPr txBox="1"/>
          <p:nvPr>
            <p:ph type="sldNum" sz="quarter" idx="2"/>
          </p:nvPr>
        </p:nvSpPr>
        <p:spPr>
          <a:xfrm>
            <a:off x="12080956" y="8905524"/>
            <a:ext cx="273606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eltext"/>
          <p:cNvSpPr txBox="1"/>
          <p:nvPr>
            <p:ph type="title"/>
          </p:nvPr>
        </p:nvSpPr>
        <p:spPr>
          <a:xfrm>
            <a:off x="650240" y="390595"/>
            <a:ext cx="11704320" cy="1885246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44" name="Brödtext nivå ett…"/>
          <p:cNvSpPr txBox="1"/>
          <p:nvPr>
            <p:ph type="body" idx="1"/>
          </p:nvPr>
        </p:nvSpPr>
        <p:spPr>
          <a:xfrm>
            <a:off x="650240" y="2275838"/>
            <a:ext cx="11704320" cy="7477764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5" name="Diabildsnummer"/>
          <p:cNvSpPr txBox="1"/>
          <p:nvPr>
            <p:ph type="sldNum" sz="quarter" idx="2"/>
          </p:nvPr>
        </p:nvSpPr>
        <p:spPr>
          <a:xfrm>
            <a:off x="12080956" y="8905524"/>
            <a:ext cx="273606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el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53" name="Brödtext nivå ett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333500" indent="-889000"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778000" indent="-889000"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222500" indent="-889000"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667000" indent="-889000"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4" name="Diabildsnummer"/>
          <p:cNvSpPr txBox="1"/>
          <p:nvPr>
            <p:ph type="sldNum" sz="quarter" idx="2"/>
          </p:nvPr>
        </p:nvSpPr>
        <p:spPr>
          <a:xfrm>
            <a:off x="6311004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21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Brödtext nivå ett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sz="half" idx="21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Brödtext nivå ett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Brödtext nivå et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Brödtext nivå ett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Diabilds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ödtext nivå ett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21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22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sz="half" idx="2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Brödtext nivå ett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2.png"/><Relationship Id="rId7" Type="http://schemas.openxmlformats.org/officeDocument/2006/relationships/image" Target="../media/image3.jpeg"/><Relationship Id="rId8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://www.bredbandgotland.se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tlands digitala väg"/>
          <p:cNvSpPr txBox="1"/>
          <p:nvPr>
            <p:ph type="title"/>
          </p:nvPr>
        </p:nvSpPr>
        <p:spPr>
          <a:xfrm>
            <a:off x="1112151" y="102382"/>
            <a:ext cx="11099804" cy="625392"/>
          </a:xfrm>
          <a:prstGeom prst="rect">
            <a:avLst/>
          </a:prstGeom>
        </p:spPr>
        <p:txBody>
          <a:bodyPr/>
          <a:lstStyle>
            <a:lvl1pPr defTabSz="227091">
              <a:defRPr sz="3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Den gotländska sockenmodellen - Gotlands fiberresa 1995 - 2017</a:t>
            </a:r>
          </a:p>
        </p:txBody>
      </p:sp>
      <p:sp>
        <p:nvSpPr>
          <p:cNvPr id="164" name="1995 Tjelvar - Ljuset kommer till Gotland…"/>
          <p:cNvSpPr txBox="1"/>
          <p:nvPr>
            <p:ph type="body" idx="1"/>
          </p:nvPr>
        </p:nvSpPr>
        <p:spPr>
          <a:xfrm>
            <a:off x="176588" y="770554"/>
            <a:ext cx="10447965" cy="8885412"/>
          </a:xfrm>
          <a:prstGeom prst="rect">
            <a:avLst/>
          </a:prstGeom>
        </p:spPr>
        <p:txBody>
          <a:bodyPr/>
          <a:lstStyle/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1995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Tjelvar - FirstClass Network </a:t>
            </a:r>
            <a:r>
              <a:t>23.000 användare av 57.000 invånare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2001 Beslut: IT infrastruktur program för Gotland "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I-net</a:t>
            </a:r>
            <a:r>
              <a:t>"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2003 Nationell kanalisationsfond bidrar till att -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98 % av Gotland får FWA &amp; DSL täckning</a:t>
            </a:r>
            <a:r>
              <a:t> 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        Nya konkurrensen får Telia att fibrera samtliga telestationer (utom de 8 minsta) för att kunna konkurrera med ADSL2+  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        Kostnad 60 milj Kr varav 10 milj Kr från Gotlands Kommun och 20 milj Kr från el-bolaget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GEAB</a:t>
            </a:r>
            <a:r>
              <a:t>)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2010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Bredbandsstrategin antas </a:t>
            </a:r>
            <a:r>
              <a:t>-  Fiber till ALLA utanför Visby &gt;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Telia</a:t>
            </a:r>
            <a:r>
              <a:t> partner.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Sockenfiber - pilotprojekten startas</a:t>
            </a:r>
            <a:r>
              <a:t> 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2010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4G</a:t>
            </a:r>
            <a:r>
              <a:t> täckning Visby (en av de första orterna i Sverige)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2011 Telia - Skanova tilldelar Gotland Diploma för ambitionen ”a wannabe all fiber region”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2011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Bredbandspiloter övergår till genomförande projekt</a:t>
            </a:r>
            <a:r>
              <a:t> med Bredbandskoordinator för sammanhållning och genomförande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2011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Skanova open network</a:t>
            </a:r>
            <a:r>
              <a:t> &gt; kliver in som marknadsaktörer med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”öppet nät” alternativ till Telias 3Play</a:t>
            </a:r>
            <a:endParaRPr>
              <a:latin typeface="Tahoma Bold"/>
              <a:ea typeface="Tahoma Bold"/>
              <a:cs typeface="Tahoma Bold"/>
              <a:sym typeface="Tahoma Bold"/>
            </a:endParaRP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2012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Bredbandsbolaget</a:t>
            </a:r>
            <a:r>
              <a:t> &gt; kliver in på markanden (var från början gotlänningarnas ”önska” aktör)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2013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IP Only / Gotland Fiber</a:t>
            </a:r>
            <a:r>
              <a:t> &gt; kliver in på markanden - levererar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korttidsabonnemang för fritidsbor</a:t>
            </a:r>
            <a:endParaRPr>
              <a:latin typeface="Tahoma Bold"/>
              <a:ea typeface="Tahoma Bold"/>
              <a:cs typeface="Tahoma Bold"/>
              <a:sym typeface="Tahoma Bold"/>
            </a:endParaRP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2014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Visby</a:t>
            </a:r>
            <a:r>
              <a:t> får fibersatsning - IP Onlys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micro-trench lösning </a:t>
            </a:r>
            <a:r>
              <a:t>(testas i Hemse)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2015 Gotland i fiber toppen efter Stockholm -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Bäst fibererade glesbygd</a:t>
            </a:r>
            <a:endParaRPr>
              <a:latin typeface="Tahoma Bold"/>
              <a:ea typeface="Tahoma Bold"/>
              <a:cs typeface="Tahoma Bold"/>
              <a:sym typeface="Tahoma Bold"/>
            </a:endParaRP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2015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FiberX/Visby Stadsnät - Zitius </a:t>
            </a:r>
            <a:r>
              <a:t> &gt; startar med lösning för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handgrävning av Visby innerstad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2015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Regional Digital Agenda</a:t>
            </a:r>
            <a:r>
              <a:t> (RDA) antas med uttalade mål för att dra nytta, på alla områden, av Gotlands fiberutbyggnad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2017 Gotland vinner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Euorpean Broadband Awards</a:t>
            </a:r>
          </a:p>
          <a:p>
            <a:pPr marL="0" indent="0" defTabSz="308456">
              <a:spcBef>
                <a:spcPts val="16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2017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Bredbandsstrategin - Genomförd och avrapporterade  </a:t>
            </a:r>
            <a:r>
              <a:t>- Fiber finns för alla över hela Gotland</a:t>
            </a:r>
          </a:p>
        </p:txBody>
      </p:sp>
      <p:grpSp>
        <p:nvGrpSpPr>
          <p:cNvPr id="174" name="Gruppera"/>
          <p:cNvGrpSpPr/>
          <p:nvPr/>
        </p:nvGrpSpPr>
        <p:grpSpPr>
          <a:xfrm>
            <a:off x="10068449" y="551778"/>
            <a:ext cx="3127948" cy="8637124"/>
            <a:chOff x="-1" y="-1"/>
            <a:chExt cx="3127946" cy="8637122"/>
          </a:xfrm>
        </p:grpSpPr>
        <p:grpSp>
          <p:nvGrpSpPr>
            <p:cNvPr id="167" name="IMG_9318.jpeg"/>
            <p:cNvGrpSpPr/>
            <p:nvPr/>
          </p:nvGrpSpPr>
          <p:grpSpPr>
            <a:xfrm>
              <a:off x="460408" y="-2"/>
              <a:ext cx="2405973" cy="3508771"/>
              <a:chOff x="0" y="0"/>
              <a:chExt cx="2405972" cy="3508770"/>
            </a:xfrm>
          </p:grpSpPr>
          <p:pic>
            <p:nvPicPr>
              <p:cNvPr id="165" name="IMG_9318.jpeg" descr="IMG_9318.jpe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5694" t="0" r="25694" b="0"/>
              <a:stretch>
                <a:fillRect/>
              </a:stretch>
            </p:blipFill>
            <p:spPr>
              <a:xfrm rot="175523">
                <a:off x="190947" y="126676"/>
                <a:ext cx="2030356" cy="31325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IMG_9318.jpeg" descr="IMG_9318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75523">
                <a:off x="85280" y="54827"/>
                <a:ext cx="2235411" cy="33991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0" name="IMG_8733.jpeg"/>
            <p:cNvGrpSpPr/>
            <p:nvPr/>
          </p:nvGrpSpPr>
          <p:grpSpPr>
            <a:xfrm>
              <a:off x="503033" y="2860787"/>
              <a:ext cx="2624913" cy="3681477"/>
              <a:chOff x="0" y="-1"/>
              <a:chExt cx="2624911" cy="3681476"/>
            </a:xfrm>
          </p:grpSpPr>
          <p:pic>
            <p:nvPicPr>
              <p:cNvPr id="168" name="IMG_8733.jpeg" descr="IMG_8733.jpe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6787" t="0" r="6787" b="0"/>
              <a:stretch>
                <a:fillRect/>
              </a:stretch>
            </p:blipFill>
            <p:spPr>
              <a:xfrm rot="345000">
                <a:off x="302684" y="195210"/>
                <a:ext cx="2034813" cy="31394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9" name="IMG_8733.jpeg" descr="IMG_8733.jpe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345000">
                <a:off x="168049" y="105926"/>
                <a:ext cx="2288814" cy="34696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3" name="IMG_2157.jpeg"/>
            <p:cNvGrpSpPr/>
            <p:nvPr/>
          </p:nvGrpSpPr>
          <p:grpSpPr>
            <a:xfrm>
              <a:off x="-2" y="5427275"/>
              <a:ext cx="2819198" cy="3209847"/>
              <a:chOff x="0" y="-1"/>
              <a:chExt cx="2819197" cy="3209845"/>
            </a:xfrm>
          </p:grpSpPr>
          <p:pic>
            <p:nvPicPr>
              <p:cNvPr id="171" name="IMG_2157.jpeg" descr="IMG_2157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18574" t="616" r="18572" b="616"/>
              <a:stretch>
                <a:fillRect/>
              </a:stretch>
            </p:blipFill>
            <p:spPr>
              <a:xfrm rot="492197">
                <a:off x="311910" y="235407"/>
                <a:ext cx="2213985" cy="2609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2" name="IMG_2157.jpeg" descr="IMG_2157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492197">
                <a:off x="193921" y="158660"/>
                <a:ext cx="2431354" cy="28925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2010 Förutsättningar"/>
          <p:cNvSpPr txBox="1"/>
          <p:nvPr/>
        </p:nvSpPr>
        <p:spPr>
          <a:xfrm>
            <a:off x="1439924" y="300941"/>
            <a:ext cx="560374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2009 - Utgångsläge</a:t>
            </a:r>
          </a:p>
        </p:txBody>
      </p:sp>
      <p:grpSp>
        <p:nvGrpSpPr>
          <p:cNvPr id="181" name="IMG_0183.jpeg"/>
          <p:cNvGrpSpPr/>
          <p:nvPr/>
        </p:nvGrpSpPr>
        <p:grpSpPr>
          <a:xfrm>
            <a:off x="9511072" y="4820179"/>
            <a:ext cx="3234943" cy="3766300"/>
            <a:chOff x="0" y="0"/>
            <a:chExt cx="3234941" cy="3766298"/>
          </a:xfrm>
        </p:grpSpPr>
        <p:pic>
          <p:nvPicPr>
            <p:cNvPr id="179" name="IMG_0183.jpeg" descr="IMG_018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5802" r="0" b="5801"/>
            <a:stretch>
              <a:fillRect/>
            </a:stretch>
          </p:blipFill>
          <p:spPr>
            <a:xfrm rot="217205">
              <a:off x="241923" y="180652"/>
              <a:ext cx="2760718" cy="32528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G_0183.jpeg" descr="IMG_0183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7205">
              <a:off x="110111" y="91600"/>
              <a:ext cx="3014719" cy="35830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4" name="IMG_1332.jpeg"/>
          <p:cNvGrpSpPr/>
          <p:nvPr/>
        </p:nvGrpSpPr>
        <p:grpSpPr>
          <a:xfrm>
            <a:off x="7954151" y="2354574"/>
            <a:ext cx="2993964" cy="4490635"/>
            <a:chOff x="0" y="-1"/>
            <a:chExt cx="2993962" cy="4490634"/>
          </a:xfrm>
        </p:grpSpPr>
        <p:pic>
          <p:nvPicPr>
            <p:cNvPr id="182" name="IMG_1332.jpeg" descr="IMG_133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267" t="552" r="7266" b="550"/>
            <a:stretch>
              <a:fillRect/>
            </a:stretch>
          </p:blipFill>
          <p:spPr>
            <a:xfrm rot="58502">
              <a:off x="165876" y="113422"/>
              <a:ext cx="2664804" cy="4111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IMG_1332.jpeg" descr="IMG_1332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8502">
              <a:off x="37579" y="24511"/>
              <a:ext cx="2918805" cy="4441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7" name="IMG_1407.jpeg"/>
          <p:cNvGrpSpPr/>
          <p:nvPr/>
        </p:nvGrpSpPr>
        <p:grpSpPr>
          <a:xfrm>
            <a:off x="9800141" y="709982"/>
            <a:ext cx="2656807" cy="3949512"/>
            <a:chOff x="0" y="0"/>
            <a:chExt cx="2656805" cy="3949511"/>
          </a:xfrm>
        </p:grpSpPr>
        <p:pic>
          <p:nvPicPr>
            <p:cNvPr id="185" name="IMG_1407.jpeg" descr="IMG_1407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787" t="0" r="6787" b="0"/>
            <a:stretch>
              <a:fillRect/>
            </a:stretch>
          </p:blipFill>
          <p:spPr>
            <a:xfrm rot="21512064">
              <a:off x="174321" y="121003"/>
              <a:ext cx="2304265" cy="3555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G_1407.jpeg" descr="IMG_1407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12064">
              <a:off x="49269" y="32080"/>
              <a:ext cx="2558267" cy="3885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8" name="+ 57.000 invånare…"/>
          <p:cNvSpPr txBox="1"/>
          <p:nvPr/>
        </p:nvSpPr>
        <p:spPr>
          <a:xfrm>
            <a:off x="292254" y="1169123"/>
            <a:ext cx="8533818" cy="8387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algn="l">
              <a:spcBef>
                <a:spcPts val="500"/>
              </a:spcBef>
              <a:defRPr b="1" sz="2100">
                <a:solidFill>
                  <a:srgbClr val="0433FF"/>
                </a:solidFill>
              </a:defRPr>
            </a:pPr>
            <a:r>
              <a:t>57.000 invånare              </a:t>
            </a:r>
            <a:r>
              <a:rPr b="0">
                <a:solidFill>
                  <a:srgbClr val="FF2600"/>
                </a:solidFill>
              </a:rPr>
              <a:t>(</a:t>
            </a:r>
            <a:r>
              <a:rPr>
                <a:solidFill>
                  <a:srgbClr val="FF2600"/>
                </a:solidFill>
              </a:rPr>
              <a:t>2023</a:t>
            </a:r>
            <a:r>
              <a:rPr b="0">
                <a:solidFill>
                  <a:srgbClr val="FF2600"/>
                </a:solidFill>
              </a:rPr>
              <a:t>: 61.173 invånare)</a:t>
            </a:r>
          </a:p>
          <a:p>
            <a:pPr algn="l">
              <a:spcBef>
                <a:spcPts val="500"/>
              </a:spcBef>
              <a:defRPr sz="2100"/>
            </a:pPr>
            <a:r>
              <a:t>20.000 hushåll utanför Visby</a:t>
            </a:r>
          </a:p>
          <a:p>
            <a:pPr algn="l">
              <a:spcBef>
                <a:spcPts val="500"/>
              </a:spcBef>
              <a:defRPr sz="2100"/>
            </a:pPr>
          </a:p>
          <a:p>
            <a:pPr algn="l">
              <a:spcBef>
                <a:spcPts val="500"/>
              </a:spcBef>
              <a:defRPr sz="2100">
                <a:solidFill>
                  <a:srgbClr val="0433FF"/>
                </a:solidFill>
              </a:defRPr>
            </a:pPr>
            <a:r>
              <a:t>23.500 hus på landsbygden</a:t>
            </a:r>
          </a:p>
          <a:p>
            <a:pPr algn="l">
              <a:spcBef>
                <a:spcPts val="500"/>
              </a:spcBef>
              <a:defRPr sz="2100">
                <a:solidFill>
                  <a:srgbClr val="0433FF"/>
                </a:solidFill>
              </a:defRPr>
            </a:pPr>
            <a:r>
              <a:t>  </a:t>
            </a:r>
            <a:r>
              <a:rPr u="sng"/>
              <a:t>9.000 av dessa är fritidsboende</a:t>
            </a:r>
          </a:p>
          <a:p>
            <a:pPr algn="l">
              <a:spcBef>
                <a:spcPts val="500"/>
              </a:spcBef>
              <a:defRPr sz="2100"/>
            </a:pPr>
            <a:r>
              <a:t>12.000 hus i Visby</a:t>
            </a:r>
          </a:p>
          <a:p>
            <a:pPr algn="l">
              <a:spcBef>
                <a:spcPts val="500"/>
              </a:spcBef>
              <a:defRPr sz="2100">
                <a:solidFill>
                  <a:srgbClr val="0433FF"/>
                </a:solidFill>
              </a:defRPr>
            </a:pPr>
            <a:r>
              <a:t>15.000 företag </a:t>
            </a:r>
            <a:r>
              <a:rPr>
                <a:solidFill>
                  <a:srgbClr val="000000"/>
                </a:solidFill>
              </a:rPr>
              <a:t>(de är små och </a:t>
            </a:r>
            <a:r>
              <a:rPr>
                <a:solidFill>
                  <a:srgbClr val="FF2600"/>
                </a:solidFill>
              </a:rPr>
              <a:t>ej beredda att satsa ekonomiskt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 algn="l">
              <a:spcBef>
                <a:spcPts val="500"/>
              </a:spcBef>
              <a:defRPr sz="2100"/>
            </a:pPr>
          </a:p>
          <a:p>
            <a:pPr algn="l">
              <a:spcBef>
                <a:spcPts val="500"/>
              </a:spcBef>
              <a:defRPr b="1" sz="2100">
                <a:solidFill>
                  <a:srgbClr val="0433FF"/>
                </a:solidFill>
              </a:defRPr>
            </a:pPr>
            <a:r>
              <a:t>Uppskattad marknadsvolym</a:t>
            </a:r>
          </a:p>
          <a:p>
            <a:pPr algn="l">
              <a:spcBef>
                <a:spcPts val="500"/>
              </a:spcBef>
              <a:defRPr sz="2100">
                <a:solidFill>
                  <a:srgbClr val="0433FF"/>
                </a:solidFill>
              </a:defRPr>
            </a:pPr>
            <a:r>
              <a:t>max 40.000 units</a:t>
            </a:r>
          </a:p>
          <a:p>
            <a:pPr algn="l">
              <a:spcBef>
                <a:spcPts val="500"/>
              </a:spcBef>
              <a:defRPr sz="2100"/>
            </a:pPr>
            <a:r>
              <a:t>Ca 50% hade redan ADSL (</a:t>
            </a:r>
            <a:r>
              <a:rPr sz="1700"/>
              <a:t>positiva till bättre kapacitet)</a:t>
            </a:r>
          </a:p>
          <a:p>
            <a:pPr algn="l">
              <a:spcBef>
                <a:spcPts val="500"/>
              </a:spcBef>
              <a:defRPr sz="2100">
                <a:solidFill>
                  <a:srgbClr val="0433FF"/>
                </a:solidFill>
              </a:defRPr>
            </a:pPr>
            <a:r>
              <a:t>Endast 8 ofibrerade telestationer </a:t>
            </a:r>
            <a:r>
              <a:rPr sz="1700">
                <a:solidFill>
                  <a:srgbClr val="000000"/>
                </a:solidFill>
              </a:rPr>
              <a:t>(av tot. 83 vara av 2 i Visby)</a:t>
            </a:r>
          </a:p>
          <a:p>
            <a:pPr algn="l">
              <a:spcBef>
                <a:spcPts val="500"/>
              </a:spcBef>
              <a:defRPr sz="1700"/>
            </a:pPr>
            <a:r>
              <a:t>(Den sista telefonstationen öppnades i Terra Nova i Visby 1981)</a:t>
            </a:r>
            <a:endParaRPr sz="2100">
              <a:solidFill>
                <a:srgbClr val="0433FF"/>
              </a:solidFill>
            </a:endParaRPr>
          </a:p>
          <a:p>
            <a:pPr algn="l">
              <a:spcBef>
                <a:spcPts val="500"/>
              </a:spcBef>
              <a:defRPr sz="2100"/>
            </a:pPr>
          </a:p>
          <a:p>
            <a:pPr algn="l">
              <a:spcBef>
                <a:spcPts val="500"/>
              </a:spcBef>
              <a:defRPr b="1" sz="2100"/>
            </a:pPr>
            <a:r>
              <a:t>Våra utmaningar</a:t>
            </a:r>
          </a:p>
          <a:p>
            <a:pPr algn="l">
              <a:spcBef>
                <a:spcPts val="500"/>
              </a:spcBef>
              <a:defRPr sz="2100"/>
            </a:pPr>
            <a:r>
              <a:t>Husen </a:t>
            </a:r>
            <a:r>
              <a:rPr>
                <a:solidFill>
                  <a:srgbClr val="FF2600"/>
                </a:solidFill>
              </a:rPr>
              <a:t>ligger geografiskt utspridda </a:t>
            </a:r>
            <a:r>
              <a:rPr>
                <a:solidFill>
                  <a:srgbClr val="0433FF"/>
                </a:solidFill>
              </a:rPr>
              <a:t>(även innom socknar)</a:t>
            </a:r>
            <a:endParaRPr>
              <a:solidFill>
                <a:srgbClr val="FF2600"/>
              </a:solidFill>
            </a:endParaRPr>
          </a:p>
          <a:p>
            <a:pPr algn="l">
              <a:spcBef>
                <a:spcPts val="500"/>
              </a:spcBef>
              <a:defRPr sz="2100"/>
            </a:pPr>
            <a:r>
              <a:t>Kustsocknar </a:t>
            </a:r>
            <a:r>
              <a:rPr>
                <a:solidFill>
                  <a:srgbClr val="FF2600"/>
                </a:solidFill>
              </a:rPr>
              <a:t>har stor andel fritidsboende</a:t>
            </a:r>
          </a:p>
          <a:p>
            <a:pPr algn="l">
              <a:spcBef>
                <a:spcPts val="500"/>
              </a:spcBef>
              <a:defRPr sz="2100"/>
            </a:pPr>
            <a:r>
              <a:t>Grävutmaningar </a:t>
            </a:r>
            <a:r>
              <a:rPr>
                <a:solidFill>
                  <a:srgbClr val="FF2600"/>
                </a:solidFill>
              </a:rPr>
              <a:t>fornminnen och naturskyddade områden</a:t>
            </a:r>
            <a:endParaRPr>
              <a:solidFill>
                <a:srgbClr val="FF2600"/>
              </a:solidFill>
            </a:endParaRPr>
          </a:p>
          <a:p>
            <a:pPr algn="l">
              <a:spcBef>
                <a:spcPts val="500"/>
              </a:spcBef>
              <a:defRPr sz="2100"/>
            </a:pPr>
            <a:r>
              <a:t>Marknaden</a:t>
            </a:r>
            <a:r>
              <a:rPr>
                <a:solidFill>
                  <a:srgbClr val="FF2600"/>
                </a:solidFill>
              </a:rPr>
              <a:t> ointresserad </a:t>
            </a:r>
            <a:endParaRPr>
              <a:solidFill>
                <a:srgbClr val="FF2600"/>
              </a:solidFill>
            </a:endParaRPr>
          </a:p>
          <a:p>
            <a:pPr algn="l">
              <a:spcBef>
                <a:spcPts val="500"/>
              </a:spcBef>
              <a:defRPr sz="2100"/>
            </a:pPr>
            <a:r>
              <a:t>Finansiering</a:t>
            </a:r>
            <a:r>
              <a:rPr>
                <a:solidFill>
                  <a:srgbClr val="FF2600"/>
                </a:solidFill>
              </a:rPr>
              <a:t> - …inte då - försök finna lågbudget modell</a:t>
            </a:r>
            <a:endParaRPr>
              <a:solidFill>
                <a:srgbClr val="FF2600"/>
              </a:solidFill>
            </a:endParaRPr>
          </a:p>
          <a:p>
            <a:pPr algn="l">
              <a:spcBef>
                <a:spcPts val="500"/>
              </a:spcBef>
              <a:defRPr sz="2100">
                <a:solidFill>
                  <a:srgbClr val="FF2600"/>
                </a:solidFill>
              </a:defRPr>
            </a:pPr>
          </a:p>
          <a:p>
            <a:pPr algn="l">
              <a:spcBef>
                <a:spcPts val="500"/>
              </a:spcBef>
              <a:defRPr sz="2100" u="sng"/>
            </a:pPr>
            <a:r>
              <a:t>Vi måste få med fritidsboende för att ekonomin skulle gå ihop!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10.jpeg" descr="image10.jpeg"/>
          <p:cNvPicPr>
            <a:picLocks noChangeAspect="1"/>
          </p:cNvPicPr>
          <p:nvPr/>
        </p:nvPicPr>
        <p:blipFill>
          <a:blip r:embed="rId3">
            <a:extLst/>
          </a:blip>
          <a:srcRect l="18181" t="0" r="18180" b="0"/>
          <a:stretch>
            <a:fillRect/>
          </a:stretch>
        </p:blipFill>
        <p:spPr>
          <a:xfrm>
            <a:off x="6640634" y="2200362"/>
            <a:ext cx="5213704" cy="614472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Att nå ett mål med liten kassa"/>
          <p:cNvSpPr txBox="1"/>
          <p:nvPr>
            <p:ph type="title"/>
          </p:nvPr>
        </p:nvSpPr>
        <p:spPr>
          <a:xfrm>
            <a:off x="952500" y="254899"/>
            <a:ext cx="11099800" cy="1458511"/>
          </a:xfrm>
          <a:prstGeom prst="rect">
            <a:avLst/>
          </a:prstGeom>
        </p:spPr>
        <p:txBody>
          <a:bodyPr/>
          <a:lstStyle>
            <a:lvl1pPr defTabSz="473201">
              <a:defRPr sz="6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Vägval mot ambitiöst mål</a:t>
            </a:r>
          </a:p>
        </p:txBody>
      </p:sp>
      <p:sp>
        <p:nvSpPr>
          <p:cNvPr id="192" name="Engagemang Samverkan…"/>
          <p:cNvSpPr txBox="1"/>
          <p:nvPr>
            <p:ph type="body" sz="quarter" idx="1"/>
          </p:nvPr>
        </p:nvSpPr>
        <p:spPr>
          <a:xfrm>
            <a:off x="605881" y="3591867"/>
            <a:ext cx="5474034" cy="205051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>
                <a:latin typeface="Tahoma"/>
                <a:ea typeface="Tahoma"/>
                <a:cs typeface="Tahoma"/>
                <a:sym typeface="Tahoma"/>
              </a:defRPr>
            </a:pPr>
            <a:r>
              <a:t>Engagemang </a:t>
            </a:r>
          </a:p>
          <a:p>
            <a:pPr marL="0" indent="0" algn="ctr">
              <a:spcBef>
                <a:spcPts val="0"/>
              </a:spcBef>
              <a:buSzTx/>
              <a:buNone/>
              <a:defRPr sz="3800">
                <a:latin typeface="Tahoma"/>
                <a:ea typeface="Tahoma"/>
                <a:cs typeface="Tahoma"/>
                <a:sym typeface="Tahoma"/>
              </a:defRPr>
            </a:pPr>
            <a:r>
              <a:t>Samvekan</a:t>
            </a:r>
          </a:p>
          <a:p>
            <a:pPr marL="0" indent="0" algn="ctr" defTabSz="473201">
              <a:spcBef>
                <a:spcPts val="0"/>
              </a:spcBef>
              <a:buSzTx/>
              <a:buNone/>
              <a:defRPr sz="38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Politisk consensus</a:t>
            </a:r>
          </a:p>
        </p:txBody>
      </p:sp>
      <p:sp>
        <p:nvSpPr>
          <p:cNvPr id="193" name="Underifrån…"/>
          <p:cNvSpPr txBox="1"/>
          <p:nvPr/>
        </p:nvSpPr>
        <p:spPr>
          <a:xfrm>
            <a:off x="24548" y="5939016"/>
            <a:ext cx="6636699" cy="2050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>
              <a:defRPr sz="38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Bottom-up</a:t>
            </a:r>
          </a:p>
          <a:p>
            <a:pPr>
              <a:defRPr sz="3800">
                <a:latin typeface="Tahoma"/>
                <a:ea typeface="Tahoma"/>
                <a:cs typeface="Tahoma"/>
                <a:sym typeface="Tahoma"/>
              </a:defRPr>
            </a:pPr>
            <a:r>
              <a:t>”Gotlands modellen”</a:t>
            </a:r>
          </a:p>
          <a:p>
            <a:pPr>
              <a:defRPr sz="3800">
                <a:latin typeface="Tahoma"/>
                <a:ea typeface="Tahoma"/>
                <a:cs typeface="Tahoma"/>
                <a:sym typeface="Tahoma"/>
              </a:defRPr>
            </a:pPr>
            <a:r>
              <a:t>Dela kunskap löpande</a:t>
            </a:r>
          </a:p>
        </p:txBody>
      </p:sp>
      <p:sp>
        <p:nvSpPr>
          <p:cNvPr id="194" name="Diabildsnummer"/>
          <p:cNvSpPr txBox="1"/>
          <p:nvPr>
            <p:ph type="sldNum" sz="quarter" idx="4294967295"/>
          </p:nvPr>
        </p:nvSpPr>
        <p:spPr>
          <a:xfrm>
            <a:off x="12165686" y="8905522"/>
            <a:ext cx="188872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5" name="With A Limited Budget"/>
          <p:cNvSpPr txBox="1"/>
          <p:nvPr/>
        </p:nvSpPr>
        <p:spPr>
          <a:xfrm>
            <a:off x="1195320" y="2444331"/>
            <a:ext cx="429515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73201">
              <a:defRPr sz="41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Begränsad budget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7.png" descr="image7.png"/>
          <p:cNvPicPr>
            <a:picLocks noChangeAspect="1"/>
          </p:cNvPicPr>
          <p:nvPr/>
        </p:nvPicPr>
        <p:blipFill>
          <a:blip r:embed="rId3">
            <a:extLst/>
          </a:blip>
          <a:srcRect l="2582" t="0" r="2582" b="0"/>
          <a:stretch>
            <a:fillRect/>
          </a:stretch>
        </p:blipFill>
        <p:spPr>
          <a:xfrm>
            <a:off x="9706188" y="4949094"/>
            <a:ext cx="3458672" cy="407629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Bredbandsstrategin - 2010"/>
          <p:cNvSpPr txBox="1"/>
          <p:nvPr>
            <p:ph type="title"/>
          </p:nvPr>
        </p:nvSpPr>
        <p:spPr>
          <a:xfrm>
            <a:off x="863599" y="38099"/>
            <a:ext cx="11098215" cy="1075980"/>
          </a:xfrm>
          <a:prstGeom prst="rect">
            <a:avLst/>
          </a:prstGeom>
        </p:spPr>
        <p:txBody>
          <a:bodyPr/>
          <a:lstStyle>
            <a:lvl1pPr defTabSz="370147">
              <a:defRPr sz="5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Bredbandsstrategin - Antagen 2010</a:t>
            </a:r>
          </a:p>
        </p:txBody>
      </p:sp>
      <p:sp>
        <p:nvSpPr>
          <p:cNvPr id="201" name="Fiber till ALLA  &gt;100 Mbps / symmetriskt + i nod/hus tillgängligt &gt;1 Gbps…"/>
          <p:cNvSpPr txBox="1"/>
          <p:nvPr>
            <p:ph type="body" idx="1"/>
          </p:nvPr>
        </p:nvSpPr>
        <p:spPr>
          <a:xfrm>
            <a:off x="411454" y="1197866"/>
            <a:ext cx="9432143" cy="7585376"/>
          </a:xfrm>
          <a:prstGeom prst="rect">
            <a:avLst/>
          </a:prstGeom>
        </p:spPr>
        <p:txBody>
          <a:bodyPr/>
          <a:lstStyle/>
          <a:p>
            <a:pPr defTabSz="365462">
              <a:spcBef>
                <a:spcPts val="1200"/>
              </a:spcBef>
              <a:defRPr sz="1500">
                <a:solidFill>
                  <a:srgbClr val="FF26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Fiber till alla </a:t>
            </a:r>
            <a:r>
              <a:rPr>
                <a:solidFill>
                  <a:srgbClr val="000000"/>
                </a:solidFill>
              </a:rPr>
              <a:t>&gt;100 Mbps </a:t>
            </a:r>
            <a:r>
              <a: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/ symmetrisk + i node / fastighet möjligt att få </a:t>
            </a:r>
            <a:r>
              <a:rPr>
                <a:solidFill>
                  <a:srgbClr val="000000"/>
                </a:solidFill>
              </a:rPr>
              <a:t>&gt;1 Gbps</a:t>
            </a:r>
          </a:p>
          <a:p>
            <a:pPr defTabSz="365462">
              <a:spcBef>
                <a:spcPts val="1200"/>
              </a:spcBef>
              <a:defRPr sz="1500">
                <a:latin typeface="Tahoma"/>
                <a:ea typeface="Tahoma"/>
                <a:cs typeface="Tahoma"/>
                <a:sym typeface="Tahoma"/>
              </a:defRPr>
            </a:pPr>
            <a:r>
              <a:t>Gärna marknadskonkurens</a:t>
            </a:r>
          </a:p>
          <a:p>
            <a:pPr defTabSz="365462">
              <a:spcBef>
                <a:spcPts val="1200"/>
              </a:spcBef>
              <a:defRPr sz="1500">
                <a:latin typeface="Tahoma"/>
                <a:ea typeface="Tahoma"/>
                <a:cs typeface="Tahoma"/>
                <a:sym typeface="Tahoma"/>
              </a:defRPr>
            </a:pPr>
          </a:p>
          <a:p>
            <a:pPr defTabSz="365462">
              <a:spcBef>
                <a:spcPts val="1200"/>
              </a:spcBef>
              <a:defRPr sz="15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Alla socknar (92)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skulle ha utbyggt fibernät 2015</a:t>
            </a:r>
          </a:p>
          <a:p>
            <a:pPr defTabSz="365462">
              <a:spcBef>
                <a:spcPts val="1200"/>
              </a:spcBef>
              <a:defRPr sz="15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Visby </a:t>
            </a:r>
            <a:r>
              <a:rPr u="sng"/>
              <a:t>exkluderat</a:t>
            </a:r>
            <a:r>
              <a:t> I strategin - vi förväntade att marknaden skulle lösa staden </a:t>
            </a:r>
          </a:p>
          <a:p>
            <a:pPr defTabSz="365462">
              <a:spcBef>
                <a:spcPts val="1200"/>
              </a:spcBef>
              <a:defRPr sz="1500">
                <a:latin typeface="Tahoma"/>
                <a:ea typeface="Tahoma"/>
                <a:cs typeface="Tahoma"/>
                <a:sym typeface="Tahoma"/>
              </a:defRPr>
            </a:pPr>
          </a:p>
          <a:p>
            <a:pPr defTabSz="365462">
              <a:spcBef>
                <a:spcPts val="1200"/>
              </a:spcBef>
              <a:defRPr sz="1500">
                <a:solidFill>
                  <a:srgbClr val="FF26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Sockenfiber modellen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(formulerades 2009) - totalt beräknades att 30-40 sockenfiber projekt krävdes</a:t>
            </a:r>
          </a:p>
          <a:p>
            <a:pPr defTabSz="365462">
              <a:spcBef>
                <a:spcPts val="1200"/>
              </a:spcBef>
              <a:defRPr sz="1500">
                <a:latin typeface="Tahoma"/>
                <a:ea typeface="Tahoma"/>
                <a:cs typeface="Tahoma"/>
                <a:sym typeface="Tahoma"/>
              </a:defRPr>
            </a:pPr>
            <a:r>
              <a:t>Målet vara att 90% av de permanenta hushållen på Gotlands skulle vara anslutna till fiber 2020</a:t>
            </a:r>
          </a:p>
          <a:p>
            <a:pPr defTabSz="365462">
              <a:lnSpc>
                <a:spcPct val="150000"/>
              </a:lnSpc>
              <a:spcBef>
                <a:spcPts val="1200"/>
              </a:spcBef>
              <a:defRPr sz="1500">
                <a:latin typeface="Tahoma"/>
                <a:ea typeface="Tahoma"/>
                <a:cs typeface="Tahoma"/>
                <a:sym typeface="Tahoma"/>
              </a:defRPr>
            </a:pPr>
          </a:p>
          <a:p>
            <a:pPr defTabSz="365462">
              <a:lnSpc>
                <a:spcPct val="150000"/>
              </a:lnSpc>
              <a:spcBef>
                <a:spcPts val="1200"/>
              </a:spcBef>
              <a:defRPr sz="1500">
                <a:solidFill>
                  <a:srgbClr val="FF26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Känslighetsanalys av marknaden</a:t>
            </a:r>
            <a:r>
              <a: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defTabSz="452627">
              <a:spcBef>
                <a:spcPts val="0"/>
              </a:spcBef>
              <a:defRPr sz="14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Ca 60% kommer ansluta direkt om kostnad ligger kring 15 - 20.000 kr / fastigheten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lvl="2" indent="402838" defTabSz="365462">
              <a:spcBef>
                <a:spcPts val="1200"/>
              </a:spcBef>
              <a:defRPr sz="1500">
                <a:solidFill>
                  <a:srgbClr val="FF26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Varje fastighet går en med 3 dagsverken</a:t>
            </a:r>
          </a:p>
          <a:p>
            <a:pPr lvl="2" indent="402838" defTabSz="365462">
              <a:spcBef>
                <a:spcPts val="1200"/>
              </a:spcBef>
              <a:defRPr sz="1500">
                <a:solidFill>
                  <a:srgbClr val="FF26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Projekten skulle inte behöva betala för markintrång</a:t>
            </a:r>
          </a:p>
          <a:p>
            <a:pPr defTabSz="365462">
              <a:spcBef>
                <a:spcPts val="1200"/>
              </a:spcBef>
              <a:defRPr sz="150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defTabSz="452627">
              <a:spcBef>
                <a:spcPts val="0"/>
              </a:spcBef>
              <a:defRPr sz="1500">
                <a:uFillTx/>
                <a:latin typeface="Tahoma"/>
                <a:ea typeface="Tahoma"/>
                <a:cs typeface="Tahoma"/>
                <a:sym typeface="Tahoma"/>
              </a:defRPr>
            </a:pPr>
            <a:r>
              <a:t>…förhandlingar med ALLA på marknaden, kontakt med departementet och PTS mm för att godkänna</a:t>
            </a:r>
            <a:endParaRPr>
              <a:solidFill>
                <a:srgbClr val="FF2600"/>
              </a:solidFill>
            </a:endParaRPr>
          </a:p>
          <a:p>
            <a:pPr defTabSz="452627">
              <a:spcBef>
                <a:spcPts val="0"/>
              </a:spcBef>
              <a:defRPr sz="1500">
                <a:solidFill>
                  <a:srgbClr val="FF2600"/>
                </a:solidFill>
                <a:uFillTx/>
                <a:latin typeface="Tahoma"/>
                <a:ea typeface="Tahoma"/>
                <a:cs typeface="Tahoma"/>
                <a:sym typeface="Tahoma"/>
              </a:defRPr>
            </a:pPr>
          </a:p>
          <a:p>
            <a:pPr defTabSz="452627">
              <a:spcBef>
                <a:spcPts val="0"/>
              </a:spcBef>
              <a:defRPr sz="1500">
                <a:solidFill>
                  <a:srgbClr val="FF2600"/>
                </a:solidFill>
                <a:uFillTx/>
                <a:latin typeface="Tahoma Bold"/>
                <a:ea typeface="Tahoma Bold"/>
                <a:cs typeface="Tahoma Bold"/>
                <a:sym typeface="Tahoma Bold"/>
              </a:defRPr>
            </a:pPr>
            <a:r>
              <a:t>GOTLANDS SOCKEN FIBER MODELL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defTabSz="452627">
              <a:spcBef>
                <a:spcPts val="0"/>
              </a:spcBef>
              <a:defRPr sz="1500">
                <a:solidFill>
                  <a:srgbClr val="0433FF"/>
                </a:solidFill>
                <a:uFillTx/>
                <a:latin typeface="Tahoma"/>
                <a:ea typeface="Tahoma"/>
                <a:cs typeface="Tahoma"/>
                <a:sym typeface="Tahoma"/>
              </a:defRPr>
            </a:pPr>
            <a:r>
              <a:t>”Vi gör praktiska in-försäljningen till hushållen, gräver fram till stationen och binder avtal på 10 år —      mot up-front näthyra och låga månadskostnader fasta i 10 år” …</a:t>
            </a:r>
          </a:p>
          <a:p>
            <a:pPr defTabSz="452627">
              <a:spcBef>
                <a:spcPts val="0"/>
              </a:spcBef>
              <a:defRPr sz="1500">
                <a:solidFill>
                  <a:srgbClr val="0433FF"/>
                </a:solidFill>
                <a:uFillTx/>
                <a:latin typeface="Tahoma"/>
                <a:ea typeface="Tahoma"/>
                <a:cs typeface="Tahoma"/>
                <a:sym typeface="Tahoma"/>
              </a:defRPr>
            </a:pPr>
          </a:p>
          <a:p>
            <a:pPr defTabSz="452627">
              <a:spcBef>
                <a:spcPts val="0"/>
              </a:spcBef>
              <a:defRPr sz="1500">
                <a:solidFill>
                  <a:srgbClr val="0433FF"/>
                </a:solidFill>
                <a:uFillTx/>
                <a:latin typeface="Tahoma"/>
                <a:ea typeface="Tahoma"/>
                <a:cs typeface="Tahoma"/>
                <a:sym typeface="Tahoma"/>
              </a:defRPr>
            </a:pPr>
            <a:r>
              <a:t>Fibernät Gotland - Paraply för kunskapsöverföring - med i den antagna strategin</a:t>
            </a:r>
          </a:p>
          <a:p>
            <a:pPr defTabSz="452627">
              <a:spcBef>
                <a:spcPts val="0"/>
              </a:spcBef>
              <a:defRPr sz="1500">
                <a:solidFill>
                  <a:srgbClr val="0433FF"/>
                </a:solidFill>
                <a:uFillTx/>
                <a:latin typeface="Tahoma"/>
                <a:ea typeface="Tahoma"/>
                <a:cs typeface="Tahoma"/>
                <a:sym typeface="Tahoma"/>
              </a:defRPr>
            </a:pPr>
          </a:p>
          <a:p>
            <a:pPr defTabSz="365462">
              <a:spcBef>
                <a:spcPts val="1200"/>
              </a:spcBef>
              <a:defRPr sz="1500">
                <a:solidFill>
                  <a:srgbClr val="94219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2010 var endast </a:t>
            </a:r>
            <a:r>
              <a:rPr u="sng"/>
              <a:t>en</a:t>
            </a:r>
            <a:r>
              <a:t> marknadsaktör, Telia, med stor tvekan intresserad </a:t>
            </a:r>
          </a:p>
        </p:txBody>
      </p:sp>
      <p:sp>
        <p:nvSpPr>
          <p:cNvPr id="202" name="www.bredbandgotland.se"/>
          <p:cNvSpPr txBox="1"/>
          <p:nvPr/>
        </p:nvSpPr>
        <p:spPr>
          <a:xfrm>
            <a:off x="10171868" y="8657628"/>
            <a:ext cx="2527405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  <a:hlinkClick r:id="rId4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4" invalidUrl="" action="" tgtFrame="" tooltip="" history="1" highlightClick="0" endSnd="0"/>
              </a:rPr>
              <a:t>www.bredbandgotland.se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Kostnad &amp; Finansiering"/>
          <p:cNvSpPr txBox="1"/>
          <p:nvPr>
            <p:ph type="title"/>
          </p:nvPr>
        </p:nvSpPr>
        <p:spPr>
          <a:xfrm>
            <a:off x="952499" y="393700"/>
            <a:ext cx="11098215" cy="1169839"/>
          </a:xfrm>
          <a:prstGeom prst="rect">
            <a:avLst/>
          </a:prstGeom>
        </p:spPr>
        <p:txBody>
          <a:bodyPr/>
          <a:lstStyle>
            <a:lvl1pPr defTabSz="399592">
              <a:defRPr sz="5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Kostand per fastighet</a:t>
            </a:r>
          </a:p>
        </p:txBody>
      </p:sp>
      <p:sp>
        <p:nvSpPr>
          <p:cNvPr id="207" name="Nettokostnad för fastighetsägaren:…"/>
          <p:cNvSpPr txBox="1"/>
          <p:nvPr>
            <p:ph type="body" idx="1"/>
          </p:nvPr>
        </p:nvSpPr>
        <p:spPr>
          <a:xfrm>
            <a:off x="330197" y="2009871"/>
            <a:ext cx="8229146" cy="6374217"/>
          </a:xfrm>
          <a:prstGeom prst="rect">
            <a:avLst/>
          </a:prstGeom>
        </p:spPr>
        <p:txBody>
          <a:bodyPr/>
          <a:lstStyle/>
          <a:p>
            <a:pPr lvl="2">
              <a:lnSpc>
                <a:spcPct val="120000"/>
              </a:lnSpc>
              <a:spcBef>
                <a:spcPts val="500"/>
              </a:spcBef>
              <a:defRPr sz="2300">
                <a:solidFill>
                  <a:srgbClr val="0433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I snitt 18.000 Kr i ett intervall mellan 8.000 - 24.000 Kr</a:t>
            </a:r>
            <a:endParaRPr>
              <a:solidFill>
                <a:srgbClr val="FF2600"/>
              </a:solidFill>
            </a:endParaRPr>
          </a:p>
          <a:p>
            <a:pPr indent="457200">
              <a:lnSpc>
                <a:spcPct val="120000"/>
              </a:lnSpc>
              <a:spcBef>
                <a:spcPts val="500"/>
              </a:spcBef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Beloppet har sedan 2016 sjunkit ned mot i snitt 16.000 Kr sedan många </a:t>
            </a:r>
          </a:p>
          <a:p>
            <a:pPr indent="457200">
              <a:lnSpc>
                <a:spcPct val="120000"/>
              </a:lnSpc>
              <a:spcBef>
                <a:spcPts val="500"/>
              </a:spcBef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 fiberföreningar återbetalat medlemmarna av överskottet. </a:t>
            </a:r>
            <a:endParaRPr sz="1800"/>
          </a:p>
          <a:p>
            <a:pPr>
              <a:lnSpc>
                <a:spcPct val="130000"/>
              </a:lnSpc>
              <a:spcBef>
                <a:spcPts val="200"/>
              </a:spcBef>
              <a:defRPr sz="1800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>
              <a:lnSpc>
                <a:spcPct val="130000"/>
              </a:lnSpc>
              <a:spcBef>
                <a:spcPts val="200"/>
              </a:spcBef>
              <a:defRPr sz="2300">
                <a:solidFill>
                  <a:srgbClr val="0433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Produktionskostnad i snitt per hus</a:t>
            </a:r>
          </a:p>
          <a:p>
            <a:pPr lvl="6" marL="0" indent="1371600">
              <a:lnSpc>
                <a:spcPct val="120000"/>
              </a:lnSpc>
              <a:spcBef>
                <a:spcPts val="100"/>
              </a:spcBef>
              <a:buSzTx/>
              <a:buNone/>
              <a:defRPr sz="23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18.000 &lt; &gt; 30.000 Kr</a:t>
            </a:r>
            <a:endParaRPr sz="1800"/>
          </a:p>
          <a:p>
            <a:pPr>
              <a:lnSpc>
                <a:spcPct val="120000"/>
              </a:lnSpc>
              <a:spcBef>
                <a:spcPts val="3200"/>
              </a:spcBef>
              <a:defRPr sz="2300">
                <a:solidFill>
                  <a:srgbClr val="0433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Bidrag per hus</a:t>
            </a:r>
          </a:p>
          <a:p>
            <a:pPr lvl="1" marL="611605" indent="-230603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300">
                <a:latin typeface="Tahoma"/>
                <a:ea typeface="Tahoma"/>
                <a:cs typeface="Tahoma"/>
                <a:sym typeface="Tahoma"/>
              </a:defRPr>
            </a:pPr>
            <a:r>
              <a:t>Offentligt stöd                                       </a:t>
            </a:r>
            <a:r>
              <a:rPr>
                <a:solidFill>
                  <a:srgbClr val="0433FF"/>
                </a:solidFill>
              </a:rPr>
              <a:t> </a:t>
            </a:r>
            <a:r>
              <a:rPr>
                <a:solidFill>
                  <a:srgbClr val="0433FF"/>
                </a:solidFill>
                <a:latin typeface="Tahoma Bold"/>
                <a:ea typeface="Tahoma Bold"/>
                <a:cs typeface="Tahoma Bold"/>
                <a:sym typeface="Tahoma Bold"/>
              </a:rPr>
              <a:t>  2.000 Kr</a:t>
            </a:r>
            <a:endParaRPr>
              <a:solidFill>
                <a:srgbClr val="0433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lvl="1" marL="611605" indent="-230603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300">
                <a:latin typeface="Tahoma"/>
                <a:ea typeface="Tahoma"/>
                <a:cs typeface="Tahoma"/>
                <a:sym typeface="Tahoma"/>
              </a:defRPr>
            </a:pPr>
            <a:r>
              <a:t>Up-front hyra för ”last-mile” net connection  </a:t>
            </a:r>
            <a:r>
              <a:rPr>
                <a:solidFill>
                  <a:srgbClr val="0433FF"/>
                </a:solidFill>
                <a:latin typeface="Tahoma Bold"/>
                <a:ea typeface="Tahoma Bold"/>
                <a:cs typeface="Tahoma Bold"/>
                <a:sym typeface="Tahoma Bold"/>
              </a:rPr>
              <a:t>6.000 Kr</a:t>
            </a:r>
            <a:endParaRPr>
              <a:solidFill>
                <a:srgbClr val="0433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lvl="1" indent="228600">
              <a:lnSpc>
                <a:spcPct val="120000"/>
              </a:lnSpc>
              <a:spcBef>
                <a:spcPts val="300"/>
              </a:spcBef>
              <a:defRPr sz="2300">
                <a:solidFill>
                  <a:srgbClr val="0433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</p:txBody>
      </p:sp>
      <p:graphicFrame>
        <p:nvGraphicFramePr>
          <p:cNvPr id="208" name="2D-cirkeldiagram"/>
          <p:cNvGraphicFramePr/>
          <p:nvPr/>
        </p:nvGraphicFramePr>
        <p:xfrm>
          <a:off x="7955777" y="2279570"/>
          <a:ext cx="4449328" cy="567745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09" name="Diabildsnummer"/>
          <p:cNvSpPr txBox="1"/>
          <p:nvPr>
            <p:ph type="sldNum" sz="quarter" idx="4294967295"/>
          </p:nvPr>
        </p:nvSpPr>
        <p:spPr>
          <a:xfrm>
            <a:off x="12165686" y="8905522"/>
            <a:ext cx="188872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Kontantinsatser i kr"/>
          <p:cNvSpPr txBox="1"/>
          <p:nvPr>
            <p:ph type="title"/>
          </p:nvPr>
        </p:nvSpPr>
        <p:spPr>
          <a:xfrm>
            <a:off x="952499" y="393700"/>
            <a:ext cx="11098215" cy="1169839"/>
          </a:xfrm>
          <a:prstGeom prst="rect">
            <a:avLst/>
          </a:prstGeom>
        </p:spPr>
        <p:txBody>
          <a:bodyPr/>
          <a:lstStyle/>
          <a:p>
            <a:pPr defTabSz="388493">
              <a:defRPr sz="5300">
                <a:latin typeface="Tahoma"/>
                <a:ea typeface="Tahoma"/>
                <a:cs typeface="Tahoma"/>
                <a:sym typeface="Tahoma"/>
              </a:defRPr>
            </a:pPr>
            <a:r>
              <a:t>Kostnadsfördelning</a:t>
            </a:r>
          </a:p>
          <a:p>
            <a:pPr defTabSz="388493">
              <a:defRPr sz="2200">
                <a:latin typeface="Tahoma"/>
                <a:ea typeface="Tahoma"/>
                <a:cs typeface="Tahoma"/>
                <a:sym typeface="Tahoma"/>
              </a:defRPr>
            </a:pPr>
            <a:r>
              <a:t>Exklusive Visby</a:t>
            </a:r>
          </a:p>
        </p:txBody>
      </p:sp>
      <p:sp>
        <p:nvSpPr>
          <p:cNvPr id="214" name="Privata insatser         371 milj…"/>
          <p:cNvSpPr txBox="1"/>
          <p:nvPr>
            <p:ph type="body" sz="half" idx="1"/>
          </p:nvPr>
        </p:nvSpPr>
        <p:spPr>
          <a:xfrm>
            <a:off x="609599" y="2867130"/>
            <a:ext cx="6102849" cy="4884690"/>
          </a:xfrm>
          <a:prstGeom prst="rect">
            <a:avLst/>
          </a:prstGeom>
        </p:spPr>
        <p:txBody>
          <a:bodyPr/>
          <a:lstStyle/>
          <a:p>
            <a:pPr lvl="1" marL="965674" indent="-562449">
              <a:lnSpc>
                <a:spcPct val="110000"/>
              </a:lnSpc>
              <a:spcBef>
                <a:spcPts val="2000"/>
              </a:spcBef>
              <a:buSzPct val="75000"/>
              <a:buFont typeface="Tahoma"/>
              <a:buChar char="•"/>
              <a:defRPr sz="2300">
                <a:latin typeface="Tahoma"/>
                <a:ea typeface="Tahoma"/>
                <a:cs typeface="Tahoma"/>
                <a:sym typeface="Tahoma"/>
              </a:defRPr>
            </a:pPr>
            <a:r>
              <a:t>Hushållen                      371 million</a:t>
            </a:r>
          </a:p>
          <a:p>
            <a:pPr lvl="1" marL="965674" indent="-562449">
              <a:lnSpc>
                <a:spcPct val="110000"/>
              </a:lnSpc>
              <a:spcBef>
                <a:spcPts val="2000"/>
              </a:spcBef>
              <a:buSzPct val="75000"/>
              <a:buFont typeface="Tahoma"/>
              <a:buChar char="•"/>
              <a:defRPr sz="2300">
                <a:latin typeface="Tahoma"/>
                <a:ea typeface="Tahoma"/>
                <a:cs typeface="Tahoma"/>
                <a:sym typeface="Tahoma"/>
              </a:defRPr>
            </a:pPr>
            <a:r>
              <a:t>Marknadsaktörerna         126 million</a:t>
            </a:r>
          </a:p>
          <a:p>
            <a:pPr lvl="1" indent="228600">
              <a:lnSpc>
                <a:spcPct val="110000"/>
              </a:lnSpc>
              <a:spcBef>
                <a:spcPts val="2000"/>
              </a:spcBef>
              <a:defRPr sz="2300">
                <a:latin typeface="Tahoma"/>
                <a:ea typeface="Tahoma"/>
                <a:cs typeface="Tahoma"/>
                <a:sym typeface="Tahoma"/>
              </a:defRPr>
            </a:pPr>
          </a:p>
          <a:p>
            <a:pPr lvl="1" indent="228600">
              <a:lnSpc>
                <a:spcPct val="110000"/>
              </a:lnSpc>
              <a:spcBef>
                <a:spcPts val="2000"/>
              </a:spcBef>
              <a:defRPr sz="2300">
                <a:latin typeface="Tahoma"/>
                <a:ea typeface="Tahoma"/>
                <a:cs typeface="Tahoma"/>
                <a:sym typeface="Tahoma"/>
              </a:defRPr>
            </a:pPr>
            <a:r>
              <a:t>Offentligt stöd:</a:t>
            </a:r>
          </a:p>
          <a:p>
            <a:pPr lvl="1" marL="965674" indent="-562449">
              <a:lnSpc>
                <a:spcPct val="110000"/>
              </a:lnSpc>
              <a:spcBef>
                <a:spcPts val="2000"/>
              </a:spcBef>
              <a:buSzPct val="75000"/>
              <a:buFont typeface="Tahoma"/>
              <a:buChar char="•"/>
              <a:defRPr sz="2300">
                <a:latin typeface="Tahoma"/>
                <a:ea typeface="Tahoma"/>
                <a:cs typeface="Tahoma"/>
                <a:sym typeface="Tahoma"/>
              </a:defRPr>
            </a:pPr>
            <a:r>
              <a:t>Offentligt "EU"                 20 million</a:t>
            </a:r>
          </a:p>
          <a:p>
            <a:pPr lvl="1" marL="965674" indent="-562449">
              <a:lnSpc>
                <a:spcPct val="110000"/>
              </a:lnSpc>
              <a:spcBef>
                <a:spcPts val="2000"/>
              </a:spcBef>
              <a:buSzPct val="75000"/>
              <a:buFont typeface="Tahoma"/>
              <a:buChar char="•"/>
              <a:defRPr sz="2300">
                <a:latin typeface="Tahoma"/>
                <a:ea typeface="Tahoma"/>
                <a:cs typeface="Tahoma"/>
                <a:sym typeface="Tahoma"/>
              </a:defRPr>
            </a:pPr>
            <a:r>
              <a:t>Region Gotland                23 million</a:t>
            </a:r>
          </a:p>
          <a:p>
            <a:pPr lvl="1" indent="228600">
              <a:lnSpc>
                <a:spcPct val="110000"/>
              </a:lnSpc>
              <a:spcBef>
                <a:spcPts val="2000"/>
              </a:spcBef>
              <a:defRPr sz="2300">
                <a:latin typeface="Tahoma"/>
                <a:ea typeface="Tahoma"/>
                <a:cs typeface="Tahoma"/>
                <a:sym typeface="Tahoma"/>
              </a:defRPr>
            </a:pPr>
            <a:r>
              <a:t>                                           </a:t>
            </a:r>
            <a:r>
              <a:rPr u="sng"/>
              <a:t> 540 million</a:t>
            </a:r>
            <a:endParaRPr u="sng"/>
          </a:p>
          <a:p>
            <a:pPr lvl="2" indent="228600">
              <a:lnSpc>
                <a:spcPct val="110000"/>
              </a:lnSpc>
              <a:spcBef>
                <a:spcPts val="2000"/>
              </a:spcBef>
              <a:defRPr sz="23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Total kostnad                1.008 millioner</a:t>
            </a:r>
          </a:p>
        </p:txBody>
      </p:sp>
      <p:graphicFrame>
        <p:nvGraphicFramePr>
          <p:cNvPr id="215" name="2D-cirkeldiagram"/>
          <p:cNvGraphicFramePr/>
          <p:nvPr/>
        </p:nvGraphicFramePr>
        <p:xfrm>
          <a:off x="7205420" y="2204087"/>
          <a:ext cx="4895546" cy="608921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16" name="Diabildsnummer"/>
          <p:cNvSpPr txBox="1"/>
          <p:nvPr>
            <p:ph type="sldNum" sz="quarter" idx="4294967295"/>
          </p:nvPr>
        </p:nvSpPr>
        <p:spPr>
          <a:xfrm>
            <a:off x="12165686" y="8905522"/>
            <a:ext cx="188872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Fiberaktörer på Gotland 2015-12-02.png" descr="Fiberaktörer på Gotland 2015-12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201" y="101600"/>
            <a:ext cx="6299203" cy="9550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Fiberutbyggnaden på Gotland"/>
          <p:cNvSpPr txBox="1"/>
          <p:nvPr>
            <p:ph type="title"/>
          </p:nvPr>
        </p:nvSpPr>
        <p:spPr>
          <a:xfrm>
            <a:off x="436559" y="190497"/>
            <a:ext cx="6149981" cy="779469"/>
          </a:xfrm>
          <a:prstGeom prst="rect">
            <a:avLst/>
          </a:prstGeom>
        </p:spPr>
        <p:txBody>
          <a:bodyPr lIns="65022" tIns="65022" rIns="65022" bIns="65022" anchor="b"/>
          <a:lstStyle>
            <a:lvl1pPr algn="l" defTabSz="743759">
              <a:defRPr sz="3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Gotlands fiberkarta</a:t>
            </a:r>
          </a:p>
        </p:txBody>
      </p:sp>
      <p:grpSp>
        <p:nvGrpSpPr>
          <p:cNvPr id="224" name="Fiberutbyggnaden på Gotland"/>
          <p:cNvGrpSpPr/>
          <p:nvPr/>
        </p:nvGrpSpPr>
        <p:grpSpPr>
          <a:xfrm>
            <a:off x="9758359" y="7112443"/>
            <a:ext cx="3153674" cy="537722"/>
            <a:chOff x="-1" y="0"/>
            <a:chExt cx="3153673" cy="537721"/>
          </a:xfrm>
        </p:grpSpPr>
        <p:sp>
          <p:nvSpPr>
            <p:cNvPr id="222" name="Rektangel"/>
            <p:cNvSpPr/>
            <p:nvPr/>
          </p:nvSpPr>
          <p:spPr>
            <a:xfrm>
              <a:off x="-2" y="-1"/>
              <a:ext cx="3153674" cy="5377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b">
              <a:noAutofit/>
            </a:bodyPr>
            <a:lstStyle/>
            <a:p>
              <a:pPr algn="l" defTabSz="559735">
                <a:defRPr sz="26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23" name="Market actors"/>
            <p:cNvSpPr txBox="1"/>
            <p:nvPr/>
          </p:nvSpPr>
          <p:spPr>
            <a:xfrm>
              <a:off x="-2" y="-1"/>
              <a:ext cx="3153674" cy="53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b">
              <a:normAutofit fontScale="100000" lnSpcReduction="0"/>
            </a:bodyPr>
            <a:lstStyle>
              <a:lvl1pPr algn="l" defTabSz="559735">
                <a:defRPr sz="26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Market actors</a:t>
              </a:r>
            </a:p>
          </p:txBody>
        </p:sp>
      </p:grpSp>
      <p:sp>
        <p:nvSpPr>
          <p:cNvPr id="225" name="92 socknar har fiber  + Visby…"/>
          <p:cNvSpPr txBox="1"/>
          <p:nvPr>
            <p:ph type="body" idx="1"/>
          </p:nvPr>
        </p:nvSpPr>
        <p:spPr>
          <a:xfrm>
            <a:off x="488950" y="1141412"/>
            <a:ext cx="6638719" cy="8306397"/>
          </a:xfrm>
          <a:prstGeom prst="rect">
            <a:avLst/>
          </a:prstGeom>
        </p:spPr>
        <p:txBody>
          <a:bodyPr lIns="65022" tIns="65022" rIns="65022" bIns="65022" anchor="t"/>
          <a:lstStyle/>
          <a:p>
            <a:pPr marL="0" indent="0" defTabSz="766575">
              <a:lnSpc>
                <a:spcPct val="150000"/>
              </a:lnSpc>
              <a:spcBef>
                <a:spcPts val="0"/>
              </a:spcBef>
              <a:buSzTx/>
              <a:buNone/>
              <a:defRPr sz="15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Alla 92 socknar har fiber inklusive Visby sedan 2016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Alla </a:t>
            </a:r>
            <a:r>
              <a:rPr>
                <a:solidFill>
                  <a:srgbClr val="000000"/>
                </a:solidFill>
              </a:rPr>
              <a:t>fastigheter har </a:t>
            </a:r>
            <a:r>
              <a:t>erbjudits anslutning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Efteranslutingar</a:t>
            </a:r>
            <a:r>
              <a:rPr>
                <a:solidFill>
                  <a:srgbClr val="000000"/>
                </a:solidFill>
              </a:rPr>
              <a:t> är möjliga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Korttids abonnemang</a:t>
            </a:r>
            <a:r>
              <a:rPr>
                <a:solidFill>
                  <a:srgbClr val="000000"/>
                </a:solidFill>
              </a:rPr>
              <a:t>  möjliga i Gotlandsmodellen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Vem ansluter sig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+ 65 var tidiga att fiber 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"/>
                <a:ea typeface="Tahoma"/>
                <a:cs typeface="Tahoma"/>
                <a:sym typeface="Tahoma"/>
              </a:defRPr>
            </a:pPr>
            <a:r>
              <a:t> Åldersgruppen 35 - 45 hade lägst anslutningsgrad &gt; 2016</a:t>
            </a:r>
            <a:endParaRPr>
              <a:solidFill>
                <a:srgbClr val="0433FF"/>
              </a:solidFill>
            </a:endParaRP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Fiberägare - 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"/>
                <a:ea typeface="Tahoma"/>
                <a:cs typeface="Tahoma"/>
                <a:sym typeface="Tahoma"/>
              </a:defRPr>
            </a:pPr>
            <a:r>
              <a:t>31</a:t>
            </a:r>
            <a:r>
              <a:rPr sz="1000">
                <a:latin typeface="Tahoma Bold"/>
                <a:ea typeface="Tahoma Bold"/>
                <a:cs typeface="Tahoma Bold"/>
                <a:sym typeface="Tahoma Bold"/>
              </a:rPr>
              <a:t>*</a:t>
            </a:r>
            <a:r>
              <a:t> socknar + </a:t>
            </a:r>
            <a:r>
              <a:rPr>
                <a:solidFill>
                  <a:srgbClr val="0433FF"/>
                </a:solidFill>
              </a:rPr>
              <a:t>4 stora marknadsaktörer</a:t>
            </a:r>
          </a:p>
          <a:p>
            <a:pPr marL="0" indent="0" defTabSz="766575">
              <a:lnSpc>
                <a:spcPct val="120000"/>
              </a:lnSpc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Många tjänsteleverantörer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0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*</a:t>
            </a:r>
            <a:r>
              <a:rPr sz="1400">
                <a:latin typeface="Tahoma"/>
                <a:ea typeface="Tahoma"/>
                <a:cs typeface="Tahoma"/>
                <a:sym typeface="Tahoma"/>
              </a:rPr>
              <a:t> Några socknar har överlåtit sitt nät till Marknadsaktörer sedan 2016</a:t>
            </a:r>
            <a:endParaRPr sz="1500"/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Gotland - Heltäckande mobila nät: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"/>
                <a:ea typeface="Tahoma"/>
                <a:cs typeface="Tahoma"/>
                <a:sym typeface="Tahoma"/>
              </a:defRPr>
            </a:pPr>
            <a:r>
              <a:t>2G, 3G (under avveckling), 4G, 4G+ och 5G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"/>
                <a:ea typeface="Tahoma"/>
                <a:cs typeface="Tahoma"/>
                <a:sym typeface="Tahoma"/>
              </a:defRPr>
            </a:pP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Gotland IoT - nät</a:t>
            </a:r>
            <a:r>
              <a: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- Tre operatörer med ö-täckning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"/>
                <a:ea typeface="Tahoma"/>
                <a:cs typeface="Tahoma"/>
                <a:sym typeface="Tahoma"/>
              </a:defRPr>
            </a:pP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Teknik … &amp; Pris för sockenfiber föreningarna 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"/>
                <a:ea typeface="Tahoma"/>
                <a:cs typeface="Tahoma"/>
                <a:sym typeface="Tahoma"/>
              </a:defRPr>
            </a:pPr>
            <a:r>
              <a:t>    2010 ... 100/10 3Play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"/>
                <a:ea typeface="Tahoma"/>
                <a:cs typeface="Tahoma"/>
                <a:sym typeface="Tahoma"/>
              </a:defRPr>
            </a:pPr>
            <a:r>
              <a:t>    2015 ... 250/100 Mbps … &lt;4 or 12 Gbps möjligt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"/>
                <a:ea typeface="Tahoma"/>
                <a:cs typeface="Tahoma"/>
                <a:sym typeface="Tahoma"/>
              </a:defRPr>
            </a:pPr>
            <a:r>
              <a:t>    2023 … 1 Gb ny standard</a:t>
            </a:r>
          </a:p>
          <a:p>
            <a:pPr marL="0" indent="0" defTabSz="766575">
              <a:lnSpc>
                <a:spcPct val="150000"/>
              </a:lnSpc>
              <a:spcBef>
                <a:spcPts val="0"/>
              </a:spcBef>
              <a:buSzTx/>
              <a:buNone/>
              <a:defRPr sz="1500">
                <a:latin typeface="Tahoma"/>
                <a:ea typeface="Tahoma"/>
                <a:cs typeface="Tahoma"/>
                <a:sym typeface="Tahoma"/>
              </a:defRPr>
            </a:pP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2009 -&gt; 3Play för ca 350 kr / månad / fast pris 10 år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9421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2023 -&gt; 3Play 1Gb, TV, Tele 332 kr / mån / fast 10 år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FÖRENINGS DRIVET</a:t>
            </a:r>
            <a:endParaRPr>
              <a:solidFill>
                <a:srgbClr val="FF2600"/>
              </a:solidFill>
            </a:endParaRP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"/>
                <a:ea typeface="Tahoma"/>
                <a:cs typeface="Tahoma"/>
                <a:sym typeface="Tahoma"/>
              </a:defRPr>
            </a:pP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0433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Anslutningsgrad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latin typeface="Tahoma"/>
                <a:ea typeface="Tahoma"/>
                <a:cs typeface="Tahoma"/>
                <a:sym typeface="Tahoma"/>
              </a:defRPr>
            </a:pPr>
            <a:r>
              <a:t> </a:t>
            </a:r>
            <a:r>
              <a:rPr>
                <a:solidFill>
                  <a:srgbClr val="FF2600"/>
                </a:solidFill>
              </a:rPr>
              <a:t>Fast boende 92 %…. </a:t>
            </a:r>
            <a:r>
              <a:t>Fiberföreningar säkerställer fiberanslutning</a:t>
            </a:r>
            <a:r>
              <a:rPr>
                <a:solidFill>
                  <a:srgbClr val="FF2600"/>
                </a:solidFill>
              </a:rPr>
              <a:t> </a:t>
            </a:r>
            <a:endParaRPr>
              <a:solidFill>
                <a:srgbClr val="FF2600"/>
              </a:solidFill>
            </a:endParaRP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 Fritidsboende 65 %…. </a:t>
            </a:r>
            <a:r>
              <a:rPr>
                <a:solidFill>
                  <a:srgbClr val="000000"/>
                </a:solidFill>
              </a:rPr>
              <a:t>Nyanslutningar allt mer mobila</a:t>
            </a:r>
          </a:p>
          <a:p>
            <a:pPr marL="0" indent="0" defTabSz="766575">
              <a:spcBef>
                <a:spcPts val="0"/>
              </a:spcBef>
              <a:buSzTx/>
              <a:buNone/>
              <a:defRPr sz="1500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 I Visby 88 %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4F4BF775BF184391B1ED6776095934" ma:contentTypeVersion="15" ma:contentTypeDescription="Skapa ett nytt dokument." ma:contentTypeScope="" ma:versionID="3744c0eff84c12605ee5db3d1a9fe859">
  <xsd:schema xmlns:xsd="http://www.w3.org/2001/XMLSchema" xmlns:xs="http://www.w3.org/2001/XMLSchema" xmlns:p="http://schemas.microsoft.com/office/2006/metadata/properties" xmlns:ns2="8c683d45-9e3d-4efb-8d73-e62378b8447b" xmlns:ns3="19ad6f89-0c81-42e6-bc1d-3793269b0d1c" targetNamespace="http://schemas.microsoft.com/office/2006/metadata/properties" ma:root="true" ma:fieldsID="1c0802a0046a362cbfaa9aa4b84033e9" ns2:_="" ns3:_="">
    <xsd:import namespace="8c683d45-9e3d-4efb-8d73-e62378b8447b"/>
    <xsd:import namespace="19ad6f89-0c81-42e6-bc1d-3793269b0d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83d45-9e3d-4efb-8d73-e62378b84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9249bd7e-8837-4ffc-bcf8-024082b14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d6f89-0c81-42e6-bc1d-3793269b0d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bf58897-c08f-43b9-a57b-0b33b7592ff6}" ma:internalName="TaxCatchAll" ma:showField="CatchAllData" ma:web="19ad6f89-0c81-42e6-bc1d-3793269b0d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683d45-9e3d-4efb-8d73-e62378b8447b">
      <Terms xmlns="http://schemas.microsoft.com/office/infopath/2007/PartnerControls"/>
    </lcf76f155ced4ddcb4097134ff3c332f>
    <TaxCatchAll xmlns="19ad6f89-0c81-42e6-bc1d-3793269b0d1c" xsi:nil="true"/>
  </documentManagement>
</p:properties>
</file>

<file path=customXml/itemProps1.xml><?xml version="1.0" encoding="utf-8"?>
<ds:datastoreItem xmlns:ds="http://schemas.openxmlformats.org/officeDocument/2006/customXml" ds:itemID="{092A05B1-9C61-4F3F-AA9E-7F1FE7FD4910}"/>
</file>

<file path=customXml/itemProps2.xml><?xml version="1.0" encoding="utf-8"?>
<ds:datastoreItem xmlns:ds="http://schemas.openxmlformats.org/officeDocument/2006/customXml" ds:itemID="{C4FE78FC-CE21-460A-BEA4-891F0CF77E2A}"/>
</file>

<file path=customXml/itemProps3.xml><?xml version="1.0" encoding="utf-8"?>
<ds:datastoreItem xmlns:ds="http://schemas.openxmlformats.org/officeDocument/2006/customXml" ds:itemID="{BE2F12FD-A855-4BC7-9F69-E4E5C445E31E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0x010100114F4BF775BF184391B1ED6776095934</vt:lpwstr>
  </property>
</Properties>
</file>