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4">
  <p:sldMasterIdLst>
    <p:sldMasterId id="2147483660" r:id="rId1"/>
  </p:sldMasterIdLst>
  <p:notesMasterIdLst>
    <p:notesMasterId r:id="rId8"/>
  </p:notesMasterIdLst>
  <p:handoutMasterIdLst>
    <p:handoutMasterId r:id="rId9"/>
  </p:handoutMasterIdLst>
  <p:sldIdLst>
    <p:sldId id="608" r:id="rId2"/>
    <p:sldId id="571" r:id="rId3"/>
    <p:sldId id="572" r:id="rId4"/>
    <p:sldId id="574" r:id="rId5"/>
    <p:sldId id="575" r:id="rId6"/>
    <p:sldId id="576" r:id="rId7"/>
  </p:sldIdLst>
  <p:sldSz cx="9144000" cy="6858000" type="screen4x3"/>
  <p:notesSz cx="6799263" cy="9929813"/>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B6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llanmörkt format 4 - Dekorfärg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9714" autoAdjust="0"/>
  </p:normalViewPr>
  <p:slideViewPr>
    <p:cSldViewPr snapToGrid="0" snapToObjects="1">
      <p:cViewPr varScale="1">
        <p:scale>
          <a:sx n="103" d="100"/>
          <a:sy n="103" d="100"/>
        </p:scale>
        <p:origin x="14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4554"/>
    </p:cViewPr>
  </p:sorterViewPr>
  <p:notesViewPr>
    <p:cSldViewPr snapToGrid="0" snapToObjects="1">
      <p:cViewPr>
        <p:scale>
          <a:sx n="100" d="100"/>
          <a:sy n="100" d="100"/>
        </p:scale>
        <p:origin x="-3564" y="780"/>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B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7334593175853023E-2"/>
          <c:y val="5.6537301769317663E-2"/>
          <c:w val="0.91371302587176106"/>
          <c:h val="0.8119379252350738"/>
        </c:manualLayout>
      </c:layout>
      <c:barChart>
        <c:barDir val="col"/>
        <c:grouping val="clustered"/>
        <c:varyColors val="0"/>
        <c:ser>
          <c:idx val="0"/>
          <c:order val="0"/>
          <c:invertIfNegative val="0"/>
          <c:val>
            <c:numRef>
              <c:f>Blad1!$A$1:$A$50</c:f>
              <c:numCache>
                <c:formatCode>General</c:formatCode>
                <c:ptCount val="5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numCache>
            </c:numRef>
          </c:val>
          <c:extLst>
            <c:ext xmlns:c16="http://schemas.microsoft.com/office/drawing/2014/chart" uri="{C3380CC4-5D6E-409C-BE32-E72D297353CC}">
              <c16:uniqueId val="{00000000-EF7B-4744-ABF6-E18E969B438F}"/>
            </c:ext>
          </c:extLst>
        </c:ser>
        <c:ser>
          <c:idx val="1"/>
          <c:order val="1"/>
          <c:invertIfNegative val="0"/>
          <c:val>
            <c:numRef>
              <c:f>Blad1!$B$1:$B$50</c:f>
              <c:numCache>
                <c:formatCode>General</c:formatCode>
                <c:ptCount val="50"/>
                <c:pt idx="0">
                  <c:v>17000</c:v>
                </c:pt>
                <c:pt idx="1">
                  <c:v>27000</c:v>
                </c:pt>
                <c:pt idx="2">
                  <c:v>27000</c:v>
                </c:pt>
                <c:pt idx="3">
                  <c:v>15000</c:v>
                </c:pt>
                <c:pt idx="4">
                  <c:v>15000</c:v>
                </c:pt>
                <c:pt idx="5">
                  <c:v>14000</c:v>
                </c:pt>
                <c:pt idx="6">
                  <c:v>20000</c:v>
                </c:pt>
                <c:pt idx="7">
                  <c:v>17000</c:v>
                </c:pt>
                <c:pt idx="8">
                  <c:v>19000</c:v>
                </c:pt>
                <c:pt idx="9">
                  <c:v>21000</c:v>
                </c:pt>
                <c:pt idx="10">
                  <c:v>28000</c:v>
                </c:pt>
                <c:pt idx="11">
                  <c:v>32000</c:v>
                </c:pt>
                <c:pt idx="12">
                  <c:v>20000</c:v>
                </c:pt>
                <c:pt idx="13">
                  <c:v>19000</c:v>
                </c:pt>
                <c:pt idx="14">
                  <c:v>18000</c:v>
                </c:pt>
                <c:pt idx="15">
                  <c:v>14000</c:v>
                </c:pt>
                <c:pt idx="16">
                  <c:v>16000</c:v>
                </c:pt>
                <c:pt idx="17">
                  <c:v>28000</c:v>
                </c:pt>
                <c:pt idx="18">
                  <c:v>19000</c:v>
                </c:pt>
                <c:pt idx="19">
                  <c:v>26000</c:v>
                </c:pt>
                <c:pt idx="20">
                  <c:v>17000</c:v>
                </c:pt>
                <c:pt idx="21">
                  <c:v>22000</c:v>
                </c:pt>
                <c:pt idx="22">
                  <c:v>19000</c:v>
                </c:pt>
                <c:pt idx="23">
                  <c:v>20000</c:v>
                </c:pt>
                <c:pt idx="24">
                  <c:v>21000</c:v>
                </c:pt>
                <c:pt idx="25">
                  <c:v>18000</c:v>
                </c:pt>
                <c:pt idx="26">
                  <c:v>16000</c:v>
                </c:pt>
                <c:pt idx="27">
                  <c:v>31000</c:v>
                </c:pt>
                <c:pt idx="28">
                  <c:v>33000</c:v>
                </c:pt>
                <c:pt idx="29">
                  <c:v>28000</c:v>
                </c:pt>
                <c:pt idx="30">
                  <c:v>25000</c:v>
                </c:pt>
                <c:pt idx="31">
                  <c:v>24000</c:v>
                </c:pt>
                <c:pt idx="32">
                  <c:v>24000</c:v>
                </c:pt>
                <c:pt idx="33">
                  <c:v>23000</c:v>
                </c:pt>
                <c:pt idx="34">
                  <c:v>22000</c:v>
                </c:pt>
                <c:pt idx="35">
                  <c:v>32000</c:v>
                </c:pt>
                <c:pt idx="36">
                  <c:v>27000</c:v>
                </c:pt>
                <c:pt idx="37">
                  <c:v>48000</c:v>
                </c:pt>
                <c:pt idx="38">
                  <c:v>48000</c:v>
                </c:pt>
                <c:pt idx="39">
                  <c:v>33000</c:v>
                </c:pt>
                <c:pt idx="40">
                  <c:v>33000</c:v>
                </c:pt>
                <c:pt idx="41">
                  <c:v>26000</c:v>
                </c:pt>
                <c:pt idx="42">
                  <c:v>25000</c:v>
                </c:pt>
                <c:pt idx="43">
                  <c:v>27000</c:v>
                </c:pt>
                <c:pt idx="44">
                  <c:v>25000</c:v>
                </c:pt>
                <c:pt idx="45">
                  <c:v>29000</c:v>
                </c:pt>
                <c:pt idx="46">
                  <c:v>23000</c:v>
                </c:pt>
                <c:pt idx="47">
                  <c:v>26000</c:v>
                </c:pt>
                <c:pt idx="48">
                  <c:v>22000</c:v>
                </c:pt>
                <c:pt idx="49">
                  <c:v>21000</c:v>
                </c:pt>
              </c:numCache>
            </c:numRef>
          </c:val>
          <c:extLst>
            <c:ext xmlns:c16="http://schemas.microsoft.com/office/drawing/2014/chart" uri="{C3380CC4-5D6E-409C-BE32-E72D297353CC}">
              <c16:uniqueId val="{00000001-EF7B-4744-ABF6-E18E969B438F}"/>
            </c:ext>
          </c:extLst>
        </c:ser>
        <c:dLbls>
          <c:showLegendKey val="0"/>
          <c:showVal val="0"/>
          <c:showCatName val="0"/>
          <c:showSerName val="0"/>
          <c:showPercent val="0"/>
          <c:showBubbleSize val="0"/>
        </c:dLbls>
        <c:gapWidth val="150"/>
        <c:axId val="101637120"/>
        <c:axId val="128082688"/>
      </c:barChart>
      <c:catAx>
        <c:axId val="101637120"/>
        <c:scaling>
          <c:orientation val="minMax"/>
        </c:scaling>
        <c:delete val="0"/>
        <c:axPos val="b"/>
        <c:majorTickMark val="out"/>
        <c:minorTickMark val="none"/>
        <c:tickLblPos val="nextTo"/>
        <c:crossAx val="128082688"/>
        <c:crosses val="autoZero"/>
        <c:auto val="1"/>
        <c:lblAlgn val="ctr"/>
        <c:lblOffset val="100"/>
        <c:noMultiLvlLbl val="0"/>
      </c:catAx>
      <c:valAx>
        <c:axId val="128082688"/>
        <c:scaling>
          <c:orientation val="minMax"/>
        </c:scaling>
        <c:delete val="0"/>
        <c:axPos val="l"/>
        <c:majorGridlines/>
        <c:numFmt formatCode="General" sourceLinked="1"/>
        <c:majorTickMark val="out"/>
        <c:minorTickMark val="none"/>
        <c:tickLblPos val="nextTo"/>
        <c:crossAx val="101637120"/>
        <c:crosses val="autoZero"/>
        <c:crossBetween val="between"/>
      </c:valAx>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8" cy="49649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51342" y="0"/>
            <a:ext cx="2946348" cy="496491"/>
          </a:xfrm>
          <a:prstGeom prst="rect">
            <a:avLst/>
          </a:prstGeom>
        </p:spPr>
        <p:txBody>
          <a:bodyPr vert="horz" lIns="91440" tIns="45720" rIns="91440" bIns="45720" rtlCol="0"/>
          <a:lstStyle>
            <a:lvl1pPr algn="r">
              <a:defRPr sz="1200"/>
            </a:lvl1pPr>
          </a:lstStyle>
          <a:p>
            <a:fld id="{EC55F257-57C3-A049-A81B-05C803199E05}" type="datetimeFigureOut">
              <a:rPr lang="sv-SE" smtClean="0"/>
              <a:pPr/>
              <a:t>2018-10-18</a:t>
            </a:fld>
            <a:endParaRPr lang="sv-SE" dirty="0"/>
          </a:p>
        </p:txBody>
      </p:sp>
      <p:sp>
        <p:nvSpPr>
          <p:cNvPr id="4" name="Platshållare för sidfot 3"/>
          <p:cNvSpPr>
            <a:spLocks noGrp="1"/>
          </p:cNvSpPr>
          <p:nvPr>
            <p:ph type="ftr" sz="quarter" idx="2"/>
          </p:nvPr>
        </p:nvSpPr>
        <p:spPr>
          <a:xfrm>
            <a:off x="0" y="9431600"/>
            <a:ext cx="2946348" cy="496491"/>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51342" y="9431600"/>
            <a:ext cx="2946348" cy="496491"/>
          </a:xfrm>
          <a:prstGeom prst="rect">
            <a:avLst/>
          </a:prstGeom>
        </p:spPr>
        <p:txBody>
          <a:bodyPr vert="horz" lIns="91440" tIns="45720" rIns="91440" bIns="45720" rtlCol="0" anchor="b"/>
          <a:lstStyle>
            <a:lvl1pPr algn="r">
              <a:defRPr sz="1200"/>
            </a:lvl1pPr>
          </a:lstStyle>
          <a:p>
            <a:fld id="{CC3D264A-F40E-654E-AA73-8730C241B3CB}" type="slidenum">
              <a:rPr lang="sv-SE" smtClean="0"/>
              <a:pPr/>
              <a:t>‹#›</a:t>
            </a:fld>
            <a:endParaRPr lang="sv-SE" dirty="0"/>
          </a:p>
        </p:txBody>
      </p:sp>
    </p:spTree>
    <p:extLst>
      <p:ext uri="{BB962C8B-B14F-4D97-AF65-F5344CB8AC3E}">
        <p14:creationId xmlns:p14="http://schemas.microsoft.com/office/powerpoint/2010/main" val="40464592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8" cy="49649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1342" y="0"/>
            <a:ext cx="2946348" cy="496491"/>
          </a:xfrm>
          <a:prstGeom prst="rect">
            <a:avLst/>
          </a:prstGeom>
        </p:spPr>
        <p:txBody>
          <a:bodyPr vert="horz" lIns="91440" tIns="45720" rIns="91440" bIns="45720" rtlCol="0"/>
          <a:lstStyle>
            <a:lvl1pPr algn="r">
              <a:defRPr sz="1200"/>
            </a:lvl1pPr>
          </a:lstStyle>
          <a:p>
            <a:fld id="{C0B1B61F-4748-8345-8585-9C55AC8B63B2}" type="datetimeFigureOut">
              <a:rPr lang="sv-SE" smtClean="0"/>
              <a:pPr/>
              <a:t>2018-10-18</a:t>
            </a:fld>
            <a:endParaRPr lang="sv-SE" dirty="0"/>
          </a:p>
        </p:txBody>
      </p:sp>
      <p:sp>
        <p:nvSpPr>
          <p:cNvPr id="4" name="Platshållare för bildobjekt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9927" y="4716661"/>
            <a:ext cx="5439410" cy="4468416"/>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1600"/>
            <a:ext cx="2946348" cy="496491"/>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1342" y="9431600"/>
            <a:ext cx="2946348" cy="496491"/>
          </a:xfrm>
          <a:prstGeom prst="rect">
            <a:avLst/>
          </a:prstGeom>
        </p:spPr>
        <p:txBody>
          <a:bodyPr vert="horz" lIns="91440" tIns="45720" rIns="91440" bIns="45720" rtlCol="0" anchor="b"/>
          <a:lstStyle>
            <a:lvl1pPr algn="r">
              <a:defRPr sz="1200"/>
            </a:lvl1pPr>
          </a:lstStyle>
          <a:p>
            <a:fld id="{84F10B02-B1F9-0344-9146-534A80A42308}" type="slidenum">
              <a:rPr lang="sv-SE" smtClean="0"/>
              <a:pPr/>
              <a:t>‹#›</a:t>
            </a:fld>
            <a:endParaRPr lang="sv-SE" dirty="0"/>
          </a:p>
        </p:txBody>
      </p:sp>
    </p:spTree>
    <p:extLst>
      <p:ext uri="{BB962C8B-B14F-4D97-AF65-F5344CB8AC3E}">
        <p14:creationId xmlns:p14="http://schemas.microsoft.com/office/powerpoint/2010/main" val="153261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Investeringskostnaden för det passiva nätet fram till en överlämningspunkt beräknas per medlem enligt självkostnadsprincipen. Den bygger på att gemensamma kostnader delas lika medan de delar av nätet, som bara rör en enskild anslutning, belastar den specifika medlemmen. Om avståndsskillnaderna inte är för stora brukar man dock  kollektivt dela på investeringskostnaden (medelvärdet).</a:t>
            </a:r>
          </a:p>
          <a:p>
            <a:pPr eaLnBrk="1" hangingPunct="1">
              <a:spcBef>
                <a:spcPct val="0"/>
              </a:spcBef>
            </a:pPr>
            <a:r>
              <a:rPr lang="sv-SE" altLang="sv-SE"/>
              <a:t>Överlämningspunkten ansluts till befintligt fibernät som ägs av stadsnätet eller någon annan fiberoperatör. Aktiv utrustning tillhandahålls av en operatör med egna tjänster (slutet nät) eller av en neutral kommunikationsoperatör som förmedlar tjänster från flera konkurrerande tjänsteleverantörer (öppet nät).</a:t>
            </a:r>
          </a:p>
          <a:p>
            <a:pPr eaLnBrk="1" hangingPunct="1">
              <a:spcBef>
                <a:spcPct val="0"/>
              </a:spcBef>
            </a:pPr>
            <a:r>
              <a:rPr lang="sv-SE" altLang="sv-SE"/>
              <a:t>Det slutgiltiga priset för tjänster beror sedan på hur attraktivt det samlade  abonnentunderlaget är för operatören i förhållande till inkopplingskostnaderna. I gynnsamma fall kan t o m operatören vara beredd att betala för en anslutning till byanätet.</a:t>
            </a:r>
          </a:p>
        </p:txBody>
      </p:sp>
      <p:sp>
        <p:nvSpPr>
          <p:cNvPr id="12292" name="Platshållare för bild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B55AAA-1CBB-47AC-BB9E-128ED7D46A4C}" type="slidenum">
              <a:rPr lang="sv-SE" smtClean="0"/>
              <a:pPr fontAlgn="base">
                <a:spcBef>
                  <a:spcPct val="0"/>
                </a:spcBef>
                <a:spcAft>
                  <a:spcPct val="0"/>
                </a:spcAft>
                <a:defRPr/>
              </a:pPr>
              <a:t>2</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De faktiska investeringskostnaderna för varje fastighet i exemplet Fiberby varierade från 14 000 kr till 48 000 kr. Föreningen beslutar dock att nettokostnaden (total kostnaden minus bidrag och eget arbete) skall delas lika solidariskt mellan medlemmarna.  </a:t>
            </a:r>
          </a:p>
          <a:p>
            <a:pPr eaLnBrk="1" hangingPunct="1">
              <a:spcBef>
                <a:spcPct val="0"/>
              </a:spcBef>
            </a:pPr>
            <a:endParaRPr lang="sv-SE" altLang="sv-SE"/>
          </a:p>
          <a:p>
            <a:pPr eaLnBrk="1" hangingPunct="1">
              <a:spcBef>
                <a:spcPct val="0"/>
              </a:spcBef>
            </a:pPr>
            <a:endParaRPr lang="sv-SE" altLang="sv-SE"/>
          </a:p>
          <a:p>
            <a:pPr eaLnBrk="1" hangingPunct="1">
              <a:spcBef>
                <a:spcPct val="0"/>
              </a:spcBef>
            </a:pPr>
            <a:endParaRPr lang="sv-SE" altLang="sv-SE"/>
          </a:p>
          <a:p>
            <a:pPr eaLnBrk="1" hangingPunct="1">
              <a:spcBef>
                <a:spcPct val="0"/>
              </a:spcBef>
            </a:pPr>
            <a:endParaRPr lang="sv-SE" altLang="sv-SE"/>
          </a:p>
          <a:p>
            <a:pPr eaLnBrk="1" hangingPunct="1">
              <a:spcBef>
                <a:spcPct val="0"/>
              </a:spcBef>
            </a:pPr>
            <a:endParaRPr lang="sv-SE" altLang="sv-SE"/>
          </a:p>
          <a:p>
            <a:pPr eaLnBrk="1" hangingPunct="1">
              <a:spcBef>
                <a:spcPct val="0"/>
              </a:spcBef>
            </a:pPr>
            <a:endParaRPr lang="sv-SE" altLang="sv-SE"/>
          </a:p>
        </p:txBody>
      </p:sp>
      <p:sp>
        <p:nvSpPr>
          <p:cNvPr id="99332" name="Platshållare för bild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5B7E8E-4512-48C2-B153-C3B5BEB75A8B}" type="slidenum">
              <a:rPr lang="sv-SE" smtClean="0"/>
              <a:pPr fontAlgn="base">
                <a:spcBef>
                  <a:spcPct val="0"/>
                </a:spcBef>
                <a:spcAft>
                  <a:spcPct val="0"/>
                </a:spcAft>
                <a:defRPr/>
              </a:pPr>
              <a:t>3</a:t>
            </a:fld>
            <a:endParaRPr lang="sv-S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a:p>
        </p:txBody>
      </p:sp>
      <p:sp>
        <p:nvSpPr>
          <p:cNvPr id="101380" name="Platshållare för bild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7DDA03B-F70D-4715-9169-C0CB429626CE}" type="slidenum">
              <a:rPr lang="sv-SE" smtClean="0"/>
              <a:pPr fontAlgn="base">
                <a:spcBef>
                  <a:spcPct val="0"/>
                </a:spcBef>
                <a:spcAft>
                  <a:spcPct val="0"/>
                </a:spcAft>
                <a:defRPr/>
              </a:pPr>
              <a:t>4</a:t>
            </a:fld>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a:t> 125 (135) av 230 hushåll anslutna.</a:t>
            </a:r>
          </a:p>
          <a:p>
            <a:pPr eaLnBrk="1" hangingPunct="1">
              <a:spcBef>
                <a:spcPct val="0"/>
              </a:spcBef>
            </a:pPr>
            <a:r>
              <a:rPr lang="sv-SE" altLang="sv-SE"/>
              <a:t> Alla betalar 25000kr.</a:t>
            </a:r>
          </a:p>
          <a:p>
            <a:pPr eaLnBrk="1" hangingPunct="1">
              <a:spcBef>
                <a:spcPct val="0"/>
              </a:spcBef>
            </a:pPr>
            <a:r>
              <a:rPr lang="sv-SE" altLang="sv-SE"/>
              <a:t> Alla gör 5 dagsverken.</a:t>
            </a:r>
          </a:p>
          <a:p>
            <a:pPr eaLnBrk="1" hangingPunct="1">
              <a:spcBef>
                <a:spcPct val="0"/>
              </a:spcBef>
            </a:pPr>
            <a:r>
              <a:rPr lang="sv-SE" altLang="sv-SE"/>
              <a:t>Projekterar och upphandlar entreprenad och material själva.</a:t>
            </a:r>
          </a:p>
          <a:p>
            <a:pPr eaLnBrk="1" hangingPunct="1">
              <a:spcBef>
                <a:spcPct val="0"/>
              </a:spcBef>
            </a:pPr>
            <a:r>
              <a:rPr lang="sv-SE" altLang="sv-SE"/>
              <a:t> Bygger ut stadsnätet åt Wexnet och kan därigenom utnyttja befintlig kanalisation.</a:t>
            </a:r>
          </a:p>
          <a:p>
            <a:pPr eaLnBrk="1" hangingPunct="1">
              <a:spcBef>
                <a:spcPct val="0"/>
              </a:spcBef>
            </a:pPr>
            <a:r>
              <a:rPr lang="sv-SE" altLang="sv-SE"/>
              <a:t> Samförlägger med EON.</a:t>
            </a:r>
          </a:p>
          <a:p>
            <a:pPr eaLnBrk="1" hangingPunct="1">
              <a:spcBef>
                <a:spcPct val="0"/>
              </a:spcBef>
            </a:pPr>
            <a:endParaRPr lang="sv-SE" altLang="sv-SE"/>
          </a:p>
        </p:txBody>
      </p:sp>
      <p:sp>
        <p:nvSpPr>
          <p:cNvPr id="109572" name="Platshållare för bild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E026F6-6BD4-4AB4-97D6-2F6120AAF5B5}" type="slidenum">
              <a:rPr lang="sv-SE" smtClean="0"/>
              <a:pPr fontAlgn="base">
                <a:spcBef>
                  <a:spcPct val="0"/>
                </a:spcBef>
                <a:spcAft>
                  <a:spcPct val="0"/>
                </a:spcAft>
                <a:defRPr/>
              </a:pPr>
              <a:t>5</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8" name="Rektangel 7"/>
          <p:cNvSpPr/>
          <p:nvPr userDrawn="1"/>
        </p:nvSpPr>
        <p:spPr>
          <a:xfrm>
            <a:off x="0" y="5598866"/>
            <a:ext cx="9144000" cy="12591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7" name="Rektangel 6"/>
          <p:cNvSpPr/>
          <p:nvPr userDrawn="1"/>
        </p:nvSpPr>
        <p:spPr>
          <a:xfrm>
            <a:off x="0" y="1439999"/>
            <a:ext cx="9144000" cy="415886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2" name="Rubrik 1"/>
          <p:cNvSpPr>
            <a:spLocks noGrp="1"/>
          </p:cNvSpPr>
          <p:nvPr>
            <p:ph type="ctrTitle"/>
          </p:nvPr>
        </p:nvSpPr>
        <p:spPr>
          <a:xfrm>
            <a:off x="457200" y="2088000"/>
            <a:ext cx="8001000" cy="1080000"/>
          </a:xfrm>
        </p:spPr>
        <p:txBody>
          <a:bodyPr lIns="108000" rIns="108000" anchor="b" anchorCtr="0">
            <a:normAutofit/>
          </a:bodyPr>
          <a:lstStyle>
            <a:lvl1pPr>
              <a:defRPr sz="3400">
                <a:solidFill>
                  <a:schemeClr val="bg1"/>
                </a:solidFill>
              </a:defRPr>
            </a:lvl1pPr>
          </a:lstStyle>
          <a:p>
            <a:r>
              <a:rPr lang="sv-SE"/>
              <a:t>Klicka här för att ändra format</a:t>
            </a:r>
            <a:endParaRPr lang="sv-SE" dirty="0"/>
          </a:p>
        </p:txBody>
      </p:sp>
      <p:sp>
        <p:nvSpPr>
          <p:cNvPr id="3" name="Underrubrik 2"/>
          <p:cNvSpPr>
            <a:spLocks noGrp="1"/>
          </p:cNvSpPr>
          <p:nvPr>
            <p:ph type="subTitle" idx="1"/>
          </p:nvPr>
        </p:nvSpPr>
        <p:spPr>
          <a:xfrm>
            <a:off x="457200" y="3210334"/>
            <a:ext cx="8001000" cy="720000"/>
          </a:xfrm>
        </p:spPr>
        <p:txBody>
          <a:bodyPr lIns="108000" rIns="108000">
            <a:normAutofit/>
          </a:bodyPr>
          <a:lstStyle>
            <a:lvl1pPr marL="0" indent="0" algn="l">
              <a:lnSpc>
                <a:spcPts val="2100"/>
              </a:lnSpc>
              <a:spcAft>
                <a:spcPts val="0"/>
              </a:spcAft>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pic>
        <p:nvPicPr>
          <p:cNvPr id="10" name="Bildobjekt 9" descr="BF-payoff.png"/>
          <p:cNvPicPr>
            <a:picLocks noChangeAspect="1"/>
          </p:cNvPicPr>
          <p:nvPr userDrawn="1"/>
        </p:nvPicPr>
        <p:blipFill>
          <a:blip r:embed="rId2"/>
          <a:stretch>
            <a:fillRect/>
          </a:stretch>
        </p:blipFill>
        <p:spPr>
          <a:xfrm>
            <a:off x="565200" y="1676400"/>
            <a:ext cx="1899580" cy="72000"/>
          </a:xfrm>
          <a:prstGeom prst="rect">
            <a:avLst/>
          </a:prstGeom>
        </p:spPr>
      </p:pic>
      <p:pic>
        <p:nvPicPr>
          <p:cNvPr id="11" name="Bildobjekt 10" descr="BF-logo-RGB.png"/>
          <p:cNvPicPr>
            <a:picLocks noChangeAspect="1"/>
          </p:cNvPicPr>
          <p:nvPr userDrawn="1"/>
        </p:nvPicPr>
        <p:blipFill>
          <a:blip r:embed="rId3"/>
          <a:stretch>
            <a:fillRect/>
          </a:stretch>
        </p:blipFill>
        <p:spPr>
          <a:xfrm>
            <a:off x="565200" y="566467"/>
            <a:ext cx="3864607" cy="408405"/>
          </a:xfrm>
          <a:prstGeom prst="rect">
            <a:avLst/>
          </a:prstGeom>
        </p:spPr>
      </p:pic>
      <p:sp>
        <p:nvSpPr>
          <p:cNvPr id="17" name="Platshållare för text 16"/>
          <p:cNvSpPr>
            <a:spLocks noGrp="1"/>
          </p:cNvSpPr>
          <p:nvPr>
            <p:ph type="body" sz="quarter" idx="10"/>
          </p:nvPr>
        </p:nvSpPr>
        <p:spPr>
          <a:xfrm>
            <a:off x="5218200" y="4104000"/>
            <a:ext cx="3240000" cy="1044000"/>
          </a:xfrm>
        </p:spPr>
        <p:txBody>
          <a:bodyPr anchor="b" anchorCtr="0">
            <a:normAutofit/>
          </a:bodyPr>
          <a:lstStyle>
            <a:lvl1pPr marL="0" indent="0" algn="r">
              <a:lnSpc>
                <a:spcPts val="1300"/>
              </a:lnSpc>
              <a:spcAft>
                <a:spcPts val="0"/>
              </a:spcAft>
              <a:buNone/>
              <a:defRPr sz="1000">
                <a:solidFill>
                  <a:schemeClr val="bg1"/>
                </a:solidFill>
              </a:defRPr>
            </a:lvl1pPr>
            <a:lvl2pPr>
              <a:buNone/>
              <a:defRPr/>
            </a:lvl2pPr>
            <a:lvl3pPr>
              <a:buNone/>
              <a:defRPr/>
            </a:lvl3pPr>
            <a:lvl4pPr>
              <a:buNone/>
              <a:defRPr/>
            </a:lvl4pPr>
            <a:lvl5pPr>
              <a:buNone/>
              <a:defRPr/>
            </a:lvl5pPr>
          </a:lstStyle>
          <a:p>
            <a:pPr lvl="0"/>
            <a:r>
              <a:rPr lang="sv-SE"/>
              <a:t>Klicka här för att ändra format på bakgrundstexten</a:t>
            </a:r>
          </a:p>
        </p:txBody>
      </p:sp>
      <p:pic>
        <p:nvPicPr>
          <p:cNvPr id="18" name="Bildobjekt 17" descr="Regeringskansliet.tif"/>
          <p:cNvPicPr>
            <a:picLocks noChangeAspect="1"/>
          </p:cNvPicPr>
          <p:nvPr userDrawn="1"/>
        </p:nvPicPr>
        <p:blipFill>
          <a:blip r:embed="rId4"/>
          <a:stretch>
            <a:fillRect/>
          </a:stretch>
        </p:blipFill>
        <p:spPr>
          <a:xfrm>
            <a:off x="7019544" y="5863992"/>
            <a:ext cx="1438656" cy="63398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Styrgruppsmöte #  10 Den 29:e maj 2013</a:t>
            </a:r>
            <a:endParaRPr lang="sv-SE" dirty="0"/>
          </a:p>
        </p:txBody>
      </p:sp>
      <p:sp>
        <p:nvSpPr>
          <p:cNvPr id="3" name="Platshållare för sidfot 2"/>
          <p:cNvSpPr>
            <a:spLocks noGrp="1"/>
          </p:cNvSpPr>
          <p:nvPr>
            <p:ph type="ftr" sz="quarter" idx="11"/>
          </p:nvPr>
        </p:nvSpPr>
        <p:spPr/>
        <p:txBody>
          <a:bodyPr/>
          <a:lstStyle/>
          <a:p>
            <a:r>
              <a:rPr lang="sv-SE"/>
              <a:t>Exempelbilder för byanätsarbete</a:t>
            </a:r>
            <a:endParaRPr lang="sv-SE" dirty="0"/>
          </a:p>
        </p:txBody>
      </p:sp>
      <p:sp>
        <p:nvSpPr>
          <p:cNvPr id="4" name="Platshållare för bildnummer 3"/>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199" y="457200"/>
            <a:ext cx="8229600" cy="1080000"/>
          </a:xfrm>
        </p:spPr>
        <p:txBody>
          <a:bodyPr anchor="t" anchorCtr="0">
            <a:normAutofit/>
          </a:bodyPr>
          <a:lstStyle>
            <a:lvl1pPr algn="l">
              <a:lnSpc>
                <a:spcPts val="3600"/>
              </a:lnSpc>
              <a:defRPr sz="3400" b="0" i="0"/>
            </a:lvl1pPr>
          </a:lstStyle>
          <a:p>
            <a:r>
              <a:rPr lang="sv-SE"/>
              <a:t>Klicka här för att ändra format</a:t>
            </a:r>
            <a:endParaRPr lang="sv-SE" dirty="0"/>
          </a:p>
        </p:txBody>
      </p:sp>
      <p:sp>
        <p:nvSpPr>
          <p:cNvPr id="3" name="Platshållare för innehåll 2"/>
          <p:cNvSpPr>
            <a:spLocks noGrp="1"/>
          </p:cNvSpPr>
          <p:nvPr>
            <p:ph idx="1"/>
          </p:nvPr>
        </p:nvSpPr>
        <p:spPr>
          <a:xfrm>
            <a:off x="4647600" y="1692000"/>
            <a:ext cx="4039200" cy="3906000"/>
          </a:xfrm>
        </p:spPr>
        <p:txBody>
          <a:bodyPr/>
          <a:lstStyle>
            <a:lvl1pPr>
              <a:lnSpc>
                <a:spcPts val="2700"/>
              </a:lnSpc>
              <a:spcAft>
                <a:spcPts val="2700"/>
              </a:spcAft>
              <a:defRPr sz="2400" baseline="0"/>
            </a:lvl1pPr>
            <a:lvl2pPr>
              <a:defRPr sz="1600" baseline="0"/>
            </a:lvl2pPr>
            <a:lvl3pPr>
              <a:lnSpc>
                <a:spcPts val="1500"/>
              </a:lnSpc>
              <a:spcAft>
                <a:spcPts val="1500"/>
              </a:spcAft>
              <a:defRPr sz="1200" baseline="0"/>
            </a:lvl3pPr>
            <a:lvl4pPr>
              <a:defRPr sz="1200" baseline="0"/>
            </a:lvl4pPr>
            <a:lvl5pPr>
              <a:defRPr sz="1200" baseline="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457199" y="1692000"/>
            <a:ext cx="4039200" cy="3906000"/>
          </a:xfrm>
        </p:spPr>
        <p:txBody>
          <a:bodyPr>
            <a:normAutofit/>
          </a:bodyPr>
          <a:lstStyle>
            <a:lvl1pPr marL="0" indent="0">
              <a:lnSpc>
                <a:spcPts val="1900"/>
              </a:lnSpc>
              <a:spcAft>
                <a:spcPts val="1900"/>
              </a:spcAft>
              <a:buNone/>
              <a:defRPr sz="16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Styrgruppsmöte #  10 Den 29:e maj 2013</a:t>
            </a:r>
            <a:endParaRPr lang="sv-SE" dirty="0"/>
          </a:p>
        </p:txBody>
      </p:sp>
      <p:sp>
        <p:nvSpPr>
          <p:cNvPr id="6" name="Platshållare för sidfot 5"/>
          <p:cNvSpPr>
            <a:spLocks noGrp="1"/>
          </p:cNvSpPr>
          <p:nvPr>
            <p:ph type="ftr" sz="quarter" idx="11"/>
          </p:nvPr>
        </p:nvSpPr>
        <p:spPr/>
        <p:txBody>
          <a:bodyPr/>
          <a:lstStyle/>
          <a:p>
            <a:r>
              <a:rPr lang="sv-SE"/>
              <a:t>Exempelbilder för byanätsarbete</a:t>
            </a:r>
            <a:endParaRPr lang="sv-SE" dirty="0"/>
          </a:p>
        </p:txBody>
      </p:sp>
      <p:sp>
        <p:nvSpPr>
          <p:cNvPr id="7" name="Platshållare för bildnummer 6"/>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4517231"/>
            <a:ext cx="8229600" cy="566738"/>
          </a:xfrm>
        </p:spPr>
        <p:txBody>
          <a:bodyPr anchor="b">
            <a:normAutofit/>
          </a:bodyPr>
          <a:lstStyle>
            <a:lvl1pPr algn="l">
              <a:lnSpc>
                <a:spcPts val="2700"/>
              </a:lnSpc>
              <a:defRPr sz="2400" b="0" i="0" baseline="0"/>
            </a:lvl1pPr>
          </a:lstStyle>
          <a:p>
            <a:r>
              <a:rPr lang="sv-SE"/>
              <a:t>Klicka här för att ändra format</a:t>
            </a:r>
            <a:endParaRPr lang="sv-SE" dirty="0"/>
          </a:p>
        </p:txBody>
      </p:sp>
      <p:sp>
        <p:nvSpPr>
          <p:cNvPr id="3" name="Platshållare för bild 2"/>
          <p:cNvSpPr>
            <a:spLocks noGrp="1"/>
          </p:cNvSpPr>
          <p:nvPr>
            <p:ph type="pic" idx="1"/>
          </p:nvPr>
        </p:nvSpPr>
        <p:spPr>
          <a:xfrm>
            <a:off x="0" y="0"/>
            <a:ext cx="9144000" cy="432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4" name="Platshållare för text 3"/>
          <p:cNvSpPr>
            <a:spLocks noGrp="1"/>
          </p:cNvSpPr>
          <p:nvPr>
            <p:ph type="body" sz="half" idx="2"/>
          </p:nvPr>
        </p:nvSpPr>
        <p:spPr>
          <a:xfrm>
            <a:off x="457200" y="5083969"/>
            <a:ext cx="8229600" cy="804862"/>
          </a:xfrm>
        </p:spPr>
        <p:txBody>
          <a:bodyPr>
            <a:normAutofit/>
          </a:bodyPr>
          <a:lstStyle>
            <a:lvl1pPr marL="0" indent="0">
              <a:lnSpc>
                <a:spcPts val="1900"/>
              </a:lnSpc>
              <a:spcAft>
                <a:spcPts val="0"/>
              </a:spcAft>
              <a:buNone/>
              <a:defRPr sz="16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Styrgruppsmöte #  10 Den 29:e maj 2013</a:t>
            </a:r>
            <a:endParaRPr lang="sv-SE" dirty="0"/>
          </a:p>
        </p:txBody>
      </p:sp>
      <p:sp>
        <p:nvSpPr>
          <p:cNvPr id="6" name="Platshållare för sidfot 5"/>
          <p:cNvSpPr>
            <a:spLocks noGrp="1"/>
          </p:cNvSpPr>
          <p:nvPr>
            <p:ph type="ftr" sz="quarter" idx="11"/>
          </p:nvPr>
        </p:nvSpPr>
        <p:spPr/>
        <p:txBody>
          <a:bodyPr/>
          <a:lstStyle/>
          <a:p>
            <a:r>
              <a:rPr lang="sv-SE"/>
              <a:t>Exempelbilder för byanätsarbete</a:t>
            </a:r>
            <a:endParaRPr lang="sv-SE" dirty="0"/>
          </a:p>
        </p:txBody>
      </p:sp>
      <p:sp>
        <p:nvSpPr>
          <p:cNvPr id="7" name="Platshållare för bildnummer 6"/>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r>
              <a:rPr lang="sv-SE"/>
              <a:t>Styrgruppsmöte #  10 Den 29:e maj 2013</a:t>
            </a:r>
            <a:endParaRPr lang="sv-SE" dirty="0"/>
          </a:p>
        </p:txBody>
      </p:sp>
      <p:sp>
        <p:nvSpPr>
          <p:cNvPr id="5" name="Platshållare för sidfot 4"/>
          <p:cNvSpPr>
            <a:spLocks noGrp="1"/>
          </p:cNvSpPr>
          <p:nvPr>
            <p:ph type="ftr" sz="quarter" idx="11"/>
          </p:nvPr>
        </p:nvSpPr>
        <p:spPr/>
        <p:txBody>
          <a:bodyPr/>
          <a:lstStyle/>
          <a:p>
            <a:r>
              <a:rPr lang="sv-SE"/>
              <a:t>Exempelbilder för byanätsarbete</a:t>
            </a:r>
            <a:endParaRPr lang="sv-SE" dirty="0"/>
          </a:p>
        </p:txBody>
      </p:sp>
      <p:sp>
        <p:nvSpPr>
          <p:cNvPr id="6" name="Platshållare för bildnummer 5"/>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r>
              <a:rPr lang="sv-SE"/>
              <a:t>Styrgruppsmöte #  10 Den 29:e maj 2013</a:t>
            </a:r>
            <a:endParaRPr lang="sv-SE" dirty="0"/>
          </a:p>
        </p:txBody>
      </p:sp>
      <p:sp>
        <p:nvSpPr>
          <p:cNvPr id="5" name="Platshållare för sidfot 4"/>
          <p:cNvSpPr>
            <a:spLocks noGrp="1"/>
          </p:cNvSpPr>
          <p:nvPr>
            <p:ph type="ftr" sz="quarter" idx="11"/>
          </p:nvPr>
        </p:nvSpPr>
        <p:spPr/>
        <p:txBody>
          <a:bodyPr/>
          <a:lstStyle/>
          <a:p>
            <a:r>
              <a:rPr lang="sv-SE"/>
              <a:t>Exempelbilder för byanätsarbete</a:t>
            </a:r>
            <a:endParaRPr lang="sv-SE" dirty="0"/>
          </a:p>
        </p:txBody>
      </p:sp>
      <p:sp>
        <p:nvSpPr>
          <p:cNvPr id="6" name="Platshållare för bildnummer 5"/>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sv-SE"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Tree>
    <p:extLst>
      <p:ext uri="{BB962C8B-B14F-4D97-AF65-F5344CB8AC3E}">
        <p14:creationId xmlns:p14="http://schemas.microsoft.com/office/powerpoint/2010/main" val="3936821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cs typeface="Arial" charset="0"/>
              </a:defRPr>
            </a:lvl1pPr>
          </a:lstStyle>
          <a:p>
            <a:pPr>
              <a:defRPr/>
            </a:pPr>
            <a:r>
              <a:rPr lang="sv-SE"/>
              <a:t>Styrgruppsmöte #  10 Den 29:e maj 2013</a:t>
            </a:r>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cs typeface="Arial" charset="0"/>
              </a:defRPr>
            </a:lvl1pPr>
          </a:lstStyle>
          <a:p>
            <a:pPr>
              <a:defRPr/>
            </a:pPr>
            <a:r>
              <a:rPr lang="sv-SE"/>
              <a:t>Exempelbilder för byanätsarbete</a:t>
            </a:r>
          </a:p>
        </p:txBody>
      </p:sp>
    </p:spTree>
    <p:extLst>
      <p:ext uri="{BB962C8B-B14F-4D97-AF65-F5344CB8AC3E}">
        <p14:creationId xmlns:p14="http://schemas.microsoft.com/office/powerpoint/2010/main" val="335381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r>
              <a:rPr lang="sv-SE"/>
              <a:t>Styrgruppsmöte #  10 Den 29:e maj 2013</a:t>
            </a:r>
            <a:endParaRPr lang="sv-SE" dirty="0"/>
          </a:p>
        </p:txBody>
      </p:sp>
      <p:sp>
        <p:nvSpPr>
          <p:cNvPr id="5" name="Platshållare för sidfot 4"/>
          <p:cNvSpPr>
            <a:spLocks noGrp="1"/>
          </p:cNvSpPr>
          <p:nvPr>
            <p:ph type="ftr" sz="quarter" idx="11"/>
          </p:nvPr>
        </p:nvSpPr>
        <p:spPr/>
        <p:txBody>
          <a:bodyPr/>
          <a:lstStyle/>
          <a:p>
            <a:r>
              <a:rPr lang="sv-SE"/>
              <a:t>Exempelbilder för byanätsarbete</a:t>
            </a:r>
            <a:endParaRPr lang="sv-SE" dirty="0"/>
          </a:p>
        </p:txBody>
      </p:sp>
      <p:sp>
        <p:nvSpPr>
          <p:cNvPr id="6" name="Platshållare för bildnummer 5"/>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underrubrik, punktlista/innehåll">
    <p:spTree>
      <p:nvGrpSpPr>
        <p:cNvPr id="1" name=""/>
        <p:cNvGrpSpPr/>
        <p:nvPr/>
      </p:nvGrpSpPr>
      <p:grpSpPr>
        <a:xfrm>
          <a:off x="0" y="0"/>
          <a:ext cx="0" cy="0"/>
          <a:chOff x="0" y="0"/>
          <a:chExt cx="0" cy="0"/>
        </a:xfrm>
      </p:grpSpPr>
      <p:sp>
        <p:nvSpPr>
          <p:cNvPr id="2" name="Rubrik 1"/>
          <p:cNvSpPr>
            <a:spLocks noGrp="1"/>
          </p:cNvSpPr>
          <p:nvPr>
            <p:ph type="title"/>
          </p:nvPr>
        </p:nvSpPr>
        <p:spPr>
          <a:xfrm>
            <a:off x="457200" y="457200"/>
            <a:ext cx="8229600" cy="576000"/>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r>
              <a:rPr lang="sv-SE"/>
              <a:t>Styrgruppsmöte #  10 Den 29:e maj 2013</a:t>
            </a:r>
            <a:endParaRPr lang="sv-SE" dirty="0"/>
          </a:p>
        </p:txBody>
      </p:sp>
      <p:sp>
        <p:nvSpPr>
          <p:cNvPr id="4" name="Platshållare för sidfot 3"/>
          <p:cNvSpPr>
            <a:spLocks noGrp="1"/>
          </p:cNvSpPr>
          <p:nvPr>
            <p:ph type="ftr" sz="quarter" idx="11"/>
          </p:nvPr>
        </p:nvSpPr>
        <p:spPr/>
        <p:txBody>
          <a:bodyPr/>
          <a:lstStyle/>
          <a:p>
            <a:r>
              <a:rPr lang="sv-SE"/>
              <a:t>Exempelbilder för byanätsarbete</a:t>
            </a:r>
            <a:endParaRPr lang="sv-SE" dirty="0"/>
          </a:p>
        </p:txBody>
      </p:sp>
      <p:sp>
        <p:nvSpPr>
          <p:cNvPr id="5" name="Platshållare för bildnummer 4"/>
          <p:cNvSpPr>
            <a:spLocks noGrp="1"/>
          </p:cNvSpPr>
          <p:nvPr>
            <p:ph type="sldNum" sz="quarter" idx="12"/>
          </p:nvPr>
        </p:nvSpPr>
        <p:spPr/>
        <p:txBody>
          <a:bodyPr/>
          <a:lstStyle/>
          <a:p>
            <a:fld id="{4208A12E-42B8-8F44-87D1-0B218026BE73}" type="slidenum">
              <a:rPr lang="sv-SE" smtClean="0"/>
              <a:pPr/>
              <a:t>‹#›</a:t>
            </a:fld>
            <a:endParaRPr lang="sv-SE" dirty="0"/>
          </a:p>
        </p:txBody>
      </p:sp>
      <p:sp>
        <p:nvSpPr>
          <p:cNvPr id="7" name="Platshållare för text 6"/>
          <p:cNvSpPr>
            <a:spLocks noGrp="1"/>
          </p:cNvSpPr>
          <p:nvPr>
            <p:ph type="body" sz="quarter" idx="13"/>
          </p:nvPr>
        </p:nvSpPr>
        <p:spPr>
          <a:xfrm>
            <a:off x="457200" y="1041666"/>
            <a:ext cx="8229600" cy="576000"/>
          </a:xfrm>
        </p:spPr>
        <p:txBody>
          <a:bodyPr>
            <a:normAutofit/>
          </a:bodyPr>
          <a:lstStyle>
            <a:lvl1pPr marL="0" indent="0">
              <a:lnSpc>
                <a:spcPts val="2100"/>
              </a:lnSpc>
              <a:spcAft>
                <a:spcPts val="0"/>
              </a:spcAft>
              <a:buNone/>
              <a:defRPr sz="1800" baseline="0">
                <a:solidFill>
                  <a:schemeClr val="tx2"/>
                </a:solidFill>
              </a:defRPr>
            </a:lvl1pPr>
            <a:lvl2pPr>
              <a:buNone/>
              <a:defRPr/>
            </a:lvl2pPr>
            <a:lvl3pPr>
              <a:buNone/>
              <a:defRPr/>
            </a:lvl3pPr>
            <a:lvl4pPr>
              <a:buNone/>
              <a:defRPr/>
            </a:lvl4pPr>
            <a:lvl5pPr>
              <a:buNone/>
              <a:defRPr/>
            </a:lvl5pPr>
          </a:lstStyle>
          <a:p>
            <a:pPr lvl="0"/>
            <a:r>
              <a:rPr lang="sv-SE"/>
              <a:t>Klicka här för att ändra format på bakgrundstexten</a:t>
            </a:r>
          </a:p>
        </p:txBody>
      </p:sp>
      <p:sp>
        <p:nvSpPr>
          <p:cNvPr id="9" name="Platshållare för innehåll 8"/>
          <p:cNvSpPr>
            <a:spLocks noGrp="1"/>
          </p:cNvSpPr>
          <p:nvPr>
            <p:ph sz="quarter" idx="14"/>
          </p:nvPr>
        </p:nvSpPr>
        <p:spPr>
          <a:xfrm>
            <a:off x="457200" y="1692000"/>
            <a:ext cx="8229600" cy="3906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text/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r>
              <a:rPr lang="sv-SE"/>
              <a:t>Styrgruppsmöte #  10 Den 29:e maj 2013</a:t>
            </a:r>
            <a:endParaRPr lang="sv-SE" dirty="0"/>
          </a:p>
        </p:txBody>
      </p:sp>
      <p:sp>
        <p:nvSpPr>
          <p:cNvPr id="4" name="Platshållare för sidfot 3"/>
          <p:cNvSpPr>
            <a:spLocks noGrp="1"/>
          </p:cNvSpPr>
          <p:nvPr>
            <p:ph type="ftr" sz="quarter" idx="11"/>
          </p:nvPr>
        </p:nvSpPr>
        <p:spPr/>
        <p:txBody>
          <a:bodyPr/>
          <a:lstStyle/>
          <a:p>
            <a:r>
              <a:rPr lang="sv-SE"/>
              <a:t>Exempelbilder för byanätsarbete</a:t>
            </a:r>
            <a:endParaRPr lang="sv-SE" dirty="0"/>
          </a:p>
        </p:txBody>
      </p:sp>
      <p:sp>
        <p:nvSpPr>
          <p:cNvPr id="5" name="Platshållare för bildnummer 4"/>
          <p:cNvSpPr>
            <a:spLocks noGrp="1"/>
          </p:cNvSpPr>
          <p:nvPr>
            <p:ph type="sldNum" sz="quarter" idx="12"/>
          </p:nvPr>
        </p:nvSpPr>
        <p:spPr/>
        <p:txBody>
          <a:bodyPr/>
          <a:lstStyle/>
          <a:p>
            <a:fld id="{4208A12E-42B8-8F44-87D1-0B218026BE73}" type="slidenum">
              <a:rPr lang="sv-SE" smtClean="0"/>
              <a:pPr/>
              <a:t>‹#›</a:t>
            </a:fld>
            <a:endParaRPr lang="sv-SE" dirty="0"/>
          </a:p>
        </p:txBody>
      </p:sp>
      <p:sp>
        <p:nvSpPr>
          <p:cNvPr id="11" name="Platshållare för innehåll 10"/>
          <p:cNvSpPr>
            <a:spLocks noGrp="1"/>
          </p:cNvSpPr>
          <p:nvPr>
            <p:ph sz="quarter" idx="13"/>
          </p:nvPr>
        </p:nvSpPr>
        <p:spPr>
          <a:xfrm>
            <a:off x="457200" y="1692000"/>
            <a:ext cx="8229600" cy="3906000"/>
          </a:xfrm>
        </p:spPr>
        <p:txBody>
          <a:bodyPr/>
          <a:lstStyle>
            <a:lvl1pPr marL="0" indent="0">
              <a:lnSpc>
                <a:spcPts val="2700"/>
              </a:lnSpc>
              <a:spcAft>
                <a:spcPts val="1900"/>
              </a:spcAft>
              <a:buNone/>
              <a:defRPr/>
            </a:lvl1pPr>
          </a:lstStyle>
          <a:p>
            <a:pPr lvl="0"/>
            <a:r>
              <a:rPr lang="sv-SE"/>
              <a:t>Klicka här för att ändra format på bakgrundstexten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underrubrik, text/innehåll">
    <p:spTree>
      <p:nvGrpSpPr>
        <p:cNvPr id="1" name=""/>
        <p:cNvGrpSpPr/>
        <p:nvPr/>
      </p:nvGrpSpPr>
      <p:grpSpPr>
        <a:xfrm>
          <a:off x="0" y="0"/>
          <a:ext cx="0" cy="0"/>
          <a:chOff x="0" y="0"/>
          <a:chExt cx="0" cy="0"/>
        </a:xfrm>
      </p:grpSpPr>
      <p:sp>
        <p:nvSpPr>
          <p:cNvPr id="2" name="Rubrik 1"/>
          <p:cNvSpPr>
            <a:spLocks noGrp="1"/>
          </p:cNvSpPr>
          <p:nvPr>
            <p:ph type="title"/>
          </p:nvPr>
        </p:nvSpPr>
        <p:spPr>
          <a:xfrm>
            <a:off x="457200" y="457200"/>
            <a:ext cx="8229600" cy="576000"/>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r>
              <a:rPr lang="sv-SE"/>
              <a:t>Styrgruppsmöte #  10 Den 29:e maj 2013</a:t>
            </a:r>
            <a:endParaRPr lang="sv-SE" dirty="0"/>
          </a:p>
        </p:txBody>
      </p:sp>
      <p:sp>
        <p:nvSpPr>
          <p:cNvPr id="4" name="Platshållare för sidfot 3"/>
          <p:cNvSpPr>
            <a:spLocks noGrp="1"/>
          </p:cNvSpPr>
          <p:nvPr>
            <p:ph type="ftr" sz="quarter" idx="11"/>
          </p:nvPr>
        </p:nvSpPr>
        <p:spPr/>
        <p:txBody>
          <a:bodyPr/>
          <a:lstStyle/>
          <a:p>
            <a:r>
              <a:rPr lang="sv-SE"/>
              <a:t>Exempelbilder för byanätsarbete</a:t>
            </a:r>
            <a:endParaRPr lang="sv-SE" dirty="0"/>
          </a:p>
        </p:txBody>
      </p:sp>
      <p:sp>
        <p:nvSpPr>
          <p:cNvPr id="5" name="Platshållare för bildnummer 4"/>
          <p:cNvSpPr>
            <a:spLocks noGrp="1"/>
          </p:cNvSpPr>
          <p:nvPr>
            <p:ph type="sldNum" sz="quarter" idx="12"/>
          </p:nvPr>
        </p:nvSpPr>
        <p:spPr/>
        <p:txBody>
          <a:bodyPr/>
          <a:lstStyle/>
          <a:p>
            <a:fld id="{4208A12E-42B8-8F44-87D1-0B218026BE73}" type="slidenum">
              <a:rPr lang="sv-SE" smtClean="0"/>
              <a:pPr/>
              <a:t>‹#›</a:t>
            </a:fld>
            <a:endParaRPr lang="sv-SE" dirty="0"/>
          </a:p>
        </p:txBody>
      </p:sp>
      <p:sp>
        <p:nvSpPr>
          <p:cNvPr id="7" name="Platshållare för text 6"/>
          <p:cNvSpPr>
            <a:spLocks noGrp="1"/>
          </p:cNvSpPr>
          <p:nvPr>
            <p:ph type="body" sz="quarter" idx="13"/>
          </p:nvPr>
        </p:nvSpPr>
        <p:spPr>
          <a:xfrm>
            <a:off x="457200" y="1040400"/>
            <a:ext cx="8229600" cy="576000"/>
          </a:xfrm>
        </p:spPr>
        <p:txBody>
          <a:bodyPr>
            <a:normAutofit/>
          </a:bodyPr>
          <a:lstStyle>
            <a:lvl1pPr>
              <a:lnSpc>
                <a:spcPts val="2100"/>
              </a:lnSpc>
              <a:spcAft>
                <a:spcPts val="0"/>
              </a:spcAft>
              <a:buNone/>
              <a:defRPr sz="1800" baseline="0">
                <a:solidFill>
                  <a:schemeClr val="tx2"/>
                </a:solidFill>
              </a:defRPr>
            </a:lvl1pPr>
            <a:lvl2pPr>
              <a:buNone/>
              <a:defRPr/>
            </a:lvl2pPr>
            <a:lvl3pPr>
              <a:buNone/>
              <a:defRPr/>
            </a:lvl3pPr>
            <a:lvl4pPr>
              <a:buNone/>
              <a:defRPr/>
            </a:lvl4pPr>
            <a:lvl5pPr>
              <a:buNone/>
              <a:defRPr/>
            </a:lvl5pPr>
          </a:lstStyle>
          <a:p>
            <a:pPr lvl="0"/>
            <a:r>
              <a:rPr lang="sv-SE"/>
              <a:t>Klicka här för att ändra format på bakgrundstexten</a:t>
            </a:r>
          </a:p>
        </p:txBody>
      </p:sp>
      <p:sp>
        <p:nvSpPr>
          <p:cNvPr id="11" name="Platshållare för innehåll 10"/>
          <p:cNvSpPr>
            <a:spLocks noGrp="1"/>
          </p:cNvSpPr>
          <p:nvPr>
            <p:ph sz="quarter" idx="14"/>
          </p:nvPr>
        </p:nvSpPr>
        <p:spPr>
          <a:xfrm>
            <a:off x="457200" y="1692000"/>
            <a:ext cx="8229600" cy="3906000"/>
          </a:xfrm>
        </p:spPr>
        <p:txBody>
          <a:bodyPr/>
          <a:lstStyle>
            <a:lvl1pPr marL="0" indent="0">
              <a:lnSpc>
                <a:spcPts val="2700"/>
              </a:lnSpc>
              <a:spcAft>
                <a:spcPts val="1900"/>
              </a:spcAft>
              <a:buNone/>
              <a:defRPr/>
            </a:lvl1pPr>
            <a:lvl2pPr>
              <a:buNone/>
              <a:defRPr/>
            </a:lvl2pPr>
            <a:lvl3pPr>
              <a:buNone/>
              <a:defRPr/>
            </a:lvl3pPr>
            <a:lvl4pPr>
              <a:buNone/>
              <a:defRPr/>
            </a:lvl4pPr>
            <a:lvl5pPr>
              <a:buNone/>
              <a:defRPr/>
            </a:lvl5pPr>
          </a:lstStyle>
          <a:p>
            <a:pPr lvl="0"/>
            <a:r>
              <a:rPr lang="sv-SE"/>
              <a:t>Klicka här för att ändra format på bakgrundstexten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13" name="Rektangel 12"/>
          <p:cNvSpPr/>
          <p:nvPr userDrawn="1"/>
        </p:nvSpPr>
        <p:spPr>
          <a:xfrm>
            <a:off x="0" y="5598000"/>
            <a:ext cx="9144000" cy="126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10" name="Rektangel 9"/>
          <p:cNvSpPr/>
          <p:nvPr userDrawn="1"/>
        </p:nvSpPr>
        <p:spPr>
          <a:xfrm>
            <a:off x="0" y="1440000"/>
            <a:ext cx="9144000" cy="41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2" name="Rubrik 1"/>
          <p:cNvSpPr>
            <a:spLocks noGrp="1"/>
          </p:cNvSpPr>
          <p:nvPr>
            <p:ph type="title"/>
          </p:nvPr>
        </p:nvSpPr>
        <p:spPr>
          <a:xfrm>
            <a:off x="457200" y="3126530"/>
            <a:ext cx="8002800" cy="881533"/>
          </a:xfrm>
        </p:spPr>
        <p:txBody>
          <a:bodyPr tIns="46800" anchor="t">
            <a:normAutofit/>
          </a:bodyPr>
          <a:lstStyle>
            <a:lvl1pPr algn="l">
              <a:lnSpc>
                <a:spcPts val="2700"/>
              </a:lnSpc>
              <a:defRPr sz="2400" b="0" i="0" cap="none" baseline="0">
                <a:solidFill>
                  <a:schemeClr val="bg1"/>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457200" y="2789860"/>
            <a:ext cx="8002800" cy="288000"/>
          </a:xfrm>
        </p:spPr>
        <p:txBody>
          <a:bodyPr anchor="b">
            <a:normAutofit/>
          </a:bodyPr>
          <a:lstStyle>
            <a:lvl1pPr marL="0" indent="0">
              <a:lnSpc>
                <a:spcPts val="1300"/>
              </a:lnSpc>
              <a:spcAft>
                <a:spcPts val="0"/>
              </a:spcAft>
              <a:buNone/>
              <a:defRPr sz="1100" kern="0" cap="all" spc="1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pic>
        <p:nvPicPr>
          <p:cNvPr id="16" name="Bildobjekt 15" descr="BF-payoff.png"/>
          <p:cNvPicPr>
            <a:picLocks noChangeAspect="1"/>
          </p:cNvPicPr>
          <p:nvPr userDrawn="1"/>
        </p:nvPicPr>
        <p:blipFill>
          <a:blip r:embed="rId2"/>
          <a:stretch>
            <a:fillRect/>
          </a:stretch>
        </p:blipFill>
        <p:spPr>
          <a:xfrm>
            <a:off x="565200" y="1676400"/>
            <a:ext cx="1899580" cy="72000"/>
          </a:xfrm>
          <a:prstGeom prst="rect">
            <a:avLst/>
          </a:prstGeom>
        </p:spPr>
      </p:pic>
      <p:pic>
        <p:nvPicPr>
          <p:cNvPr id="17" name="Bildobjekt 16" descr="BF-logo-RGB.png"/>
          <p:cNvPicPr>
            <a:picLocks noChangeAspect="1"/>
          </p:cNvPicPr>
          <p:nvPr userDrawn="1"/>
        </p:nvPicPr>
        <p:blipFill>
          <a:blip r:embed="rId3"/>
          <a:stretch>
            <a:fillRect/>
          </a:stretch>
        </p:blipFill>
        <p:spPr>
          <a:xfrm>
            <a:off x="565200" y="566467"/>
            <a:ext cx="3864607" cy="408405"/>
          </a:xfrm>
          <a:prstGeom prst="rect">
            <a:avLst/>
          </a:prstGeom>
        </p:spPr>
      </p:pic>
      <p:sp>
        <p:nvSpPr>
          <p:cNvPr id="20" name="Platshållare för text 19"/>
          <p:cNvSpPr>
            <a:spLocks noGrp="1"/>
          </p:cNvSpPr>
          <p:nvPr>
            <p:ph type="body" sz="quarter" idx="10"/>
          </p:nvPr>
        </p:nvSpPr>
        <p:spPr>
          <a:xfrm>
            <a:off x="5220000" y="4103999"/>
            <a:ext cx="3240000" cy="1044000"/>
          </a:xfrm>
        </p:spPr>
        <p:txBody>
          <a:bodyPr anchor="b" anchorCtr="0">
            <a:normAutofit/>
          </a:bodyPr>
          <a:lstStyle>
            <a:lvl1pPr marL="0" indent="0" algn="r">
              <a:lnSpc>
                <a:spcPts val="1300"/>
              </a:lnSpc>
              <a:spcAft>
                <a:spcPts val="0"/>
              </a:spcAft>
              <a:buNone/>
              <a:defRPr sz="1000" baseline="0">
                <a:solidFill>
                  <a:schemeClr val="bg1"/>
                </a:solidFill>
              </a:defRPr>
            </a:lvl1pPr>
            <a:lvl2pPr>
              <a:buNone/>
              <a:defRPr/>
            </a:lvl2pPr>
            <a:lvl3pPr>
              <a:buNone/>
              <a:defRPr/>
            </a:lvl3pPr>
            <a:lvl4pPr>
              <a:buNone/>
              <a:defRPr/>
            </a:lvl4pPr>
            <a:lvl5pPr>
              <a:buNone/>
              <a:defRPr/>
            </a:lvl5pPr>
          </a:lstStyle>
          <a:p>
            <a:pPr lvl="0"/>
            <a:r>
              <a:rPr lang="sv-SE"/>
              <a:t>Klicka här för att ändra format på bakgrundstexten</a:t>
            </a:r>
          </a:p>
        </p:txBody>
      </p:sp>
      <p:pic>
        <p:nvPicPr>
          <p:cNvPr id="21" name="Bildobjekt 20" descr="Regeringskansliet.tif"/>
          <p:cNvPicPr>
            <a:picLocks noChangeAspect="1"/>
          </p:cNvPicPr>
          <p:nvPr userDrawn="1"/>
        </p:nvPicPr>
        <p:blipFill>
          <a:blip r:embed="rId4"/>
          <a:stretch>
            <a:fillRect/>
          </a:stretch>
        </p:blipFill>
        <p:spPr>
          <a:xfrm>
            <a:off x="7019544" y="5863992"/>
            <a:ext cx="1438656" cy="63398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457200" y="1692000"/>
            <a:ext cx="4038600" cy="3906000"/>
          </a:xfrm>
        </p:spPr>
        <p:txBody>
          <a:bodyPr/>
          <a:lstStyle>
            <a:lvl1pPr>
              <a:lnSpc>
                <a:spcPts val="2700"/>
              </a:lnSpc>
              <a:spcAft>
                <a:spcPts val="1900"/>
              </a:spcAft>
              <a:defRPr sz="2400" baseline="0"/>
            </a:lvl1pPr>
            <a:lvl2pPr>
              <a:defRPr sz="1600" baseline="0"/>
            </a:lvl2pPr>
            <a:lvl3pPr>
              <a:spcAft>
                <a:spcPts val="1900"/>
              </a:spcAft>
              <a:defRPr sz="1600" baseline="0"/>
            </a:lvl3pPr>
            <a:lvl4pPr>
              <a:defRPr sz="1200" baseline="0"/>
            </a:lvl4pPr>
            <a:lvl5pPr>
              <a:defRPr sz="12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648200" y="1692000"/>
            <a:ext cx="4038600" cy="3906000"/>
          </a:xfrm>
        </p:spPr>
        <p:txBody>
          <a:bodyPr/>
          <a:lstStyle>
            <a:lvl1pPr>
              <a:lnSpc>
                <a:spcPts val="2700"/>
              </a:lnSpc>
              <a:spcAft>
                <a:spcPts val="1900"/>
              </a:spcAft>
              <a:defRPr sz="2400"/>
            </a:lvl1pPr>
            <a:lvl2pPr>
              <a:defRPr sz="1600" baseline="0"/>
            </a:lvl2pPr>
            <a:lvl3pPr>
              <a:spcAft>
                <a:spcPts val="1900"/>
              </a:spcAft>
              <a:defRPr sz="1600" baseline="0"/>
            </a:lvl3pPr>
            <a:lvl4pPr>
              <a:defRPr sz="1200" baseline="0"/>
            </a:lvl4pPr>
            <a:lvl5pPr>
              <a:defRPr sz="1200" baseline="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r>
              <a:rPr lang="sv-SE"/>
              <a:t>Styrgruppsmöte #  10 Den 29:e maj 2013</a:t>
            </a:r>
            <a:endParaRPr lang="sv-SE" dirty="0"/>
          </a:p>
        </p:txBody>
      </p:sp>
      <p:sp>
        <p:nvSpPr>
          <p:cNvPr id="6" name="Platshållare för sidfot 5"/>
          <p:cNvSpPr>
            <a:spLocks noGrp="1"/>
          </p:cNvSpPr>
          <p:nvPr>
            <p:ph type="ftr" sz="quarter" idx="11"/>
          </p:nvPr>
        </p:nvSpPr>
        <p:spPr/>
        <p:txBody>
          <a:bodyPr/>
          <a:lstStyle/>
          <a:p>
            <a:r>
              <a:rPr lang="sv-SE"/>
              <a:t>Exempelbilder för byanätsarbete</a:t>
            </a:r>
            <a:endParaRPr lang="sv-SE" dirty="0"/>
          </a:p>
        </p:txBody>
      </p:sp>
      <p:sp>
        <p:nvSpPr>
          <p:cNvPr id="7" name="Platshållare för bildnummer 6"/>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endParaRPr lang="sv-SE" dirty="0"/>
          </a:p>
        </p:txBody>
      </p:sp>
      <p:sp>
        <p:nvSpPr>
          <p:cNvPr id="3" name="Platshållare för text 2"/>
          <p:cNvSpPr>
            <a:spLocks noGrp="1"/>
          </p:cNvSpPr>
          <p:nvPr>
            <p:ph type="body" idx="1"/>
          </p:nvPr>
        </p:nvSpPr>
        <p:spPr>
          <a:xfrm>
            <a:off x="457200" y="1692000"/>
            <a:ext cx="4040188" cy="756000"/>
          </a:xfrm>
        </p:spPr>
        <p:txBody>
          <a:bodyPr anchor="b">
            <a:noAutofit/>
          </a:bodyPr>
          <a:lstStyle>
            <a:lvl1pPr marL="0" indent="0">
              <a:lnSpc>
                <a:spcPts val="2700"/>
              </a:lnSpc>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556932"/>
            <a:ext cx="4040188" cy="3042000"/>
          </a:xfrm>
        </p:spPr>
        <p:txBody>
          <a:bodyPr/>
          <a:lstStyle>
            <a:lvl1pPr marL="201600" indent="-201600">
              <a:lnSpc>
                <a:spcPts val="1900"/>
              </a:lnSpc>
              <a:spcAft>
                <a:spcPts val="1900"/>
              </a:spcAft>
              <a:defRPr sz="1600" baseline="0"/>
            </a:lvl1pPr>
            <a:lvl2pPr marL="705600">
              <a:lnSpc>
                <a:spcPts val="1500"/>
              </a:lnSpc>
              <a:spcAft>
                <a:spcPts val="1500"/>
              </a:spcAft>
              <a:defRPr sz="1200" baseline="0"/>
            </a:lvl2pPr>
            <a:lvl3pPr marL="1112400">
              <a:lnSpc>
                <a:spcPts val="1500"/>
              </a:lnSpc>
              <a:spcAft>
                <a:spcPts val="1500"/>
              </a:spcAft>
              <a:defRPr sz="1200" baseline="0"/>
            </a:lvl3pPr>
            <a:lvl4pPr marL="1519200">
              <a:defRPr sz="1200" baseline="0"/>
            </a:lvl4pPr>
            <a:lvl5pPr marL="1926000">
              <a:defRPr sz="1200" baseline="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4645025" y="1692000"/>
            <a:ext cx="4041775" cy="756000"/>
          </a:xfrm>
        </p:spPr>
        <p:txBody>
          <a:bodyPr anchor="b">
            <a:noAutofit/>
          </a:bodyPr>
          <a:lstStyle>
            <a:lvl1pPr marL="0" indent="0">
              <a:lnSpc>
                <a:spcPts val="2700"/>
              </a:lnSpc>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556932"/>
            <a:ext cx="4041775" cy="3042000"/>
          </a:xfrm>
        </p:spPr>
        <p:txBody>
          <a:bodyPr/>
          <a:lstStyle>
            <a:lvl1pPr marL="201600" indent="-201600">
              <a:lnSpc>
                <a:spcPts val="1900"/>
              </a:lnSpc>
              <a:spcAft>
                <a:spcPts val="1900"/>
              </a:spcAft>
              <a:defRPr sz="1600" baseline="0"/>
            </a:lvl1pPr>
            <a:lvl2pPr marL="705600">
              <a:lnSpc>
                <a:spcPts val="1500"/>
              </a:lnSpc>
              <a:spcAft>
                <a:spcPts val="1500"/>
              </a:spcAft>
              <a:defRPr sz="1200" baseline="0"/>
            </a:lvl2pPr>
            <a:lvl3pPr marL="1112400">
              <a:lnSpc>
                <a:spcPts val="1500"/>
              </a:lnSpc>
              <a:spcAft>
                <a:spcPts val="1500"/>
              </a:spcAft>
              <a:defRPr sz="1200" baseline="0"/>
            </a:lvl3pPr>
            <a:lvl4pPr marL="1519200">
              <a:defRPr sz="1200" baseline="0"/>
            </a:lvl4pPr>
            <a:lvl5pPr marL="1926000">
              <a:defRPr sz="1200" baseline="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r>
              <a:rPr lang="sv-SE"/>
              <a:t>Styrgruppsmöte #  10 Den 29:e maj 2013</a:t>
            </a:r>
            <a:endParaRPr lang="sv-SE" dirty="0"/>
          </a:p>
        </p:txBody>
      </p:sp>
      <p:sp>
        <p:nvSpPr>
          <p:cNvPr id="8" name="Platshållare för sidfot 7"/>
          <p:cNvSpPr>
            <a:spLocks noGrp="1"/>
          </p:cNvSpPr>
          <p:nvPr>
            <p:ph type="ftr" sz="quarter" idx="11"/>
          </p:nvPr>
        </p:nvSpPr>
        <p:spPr/>
        <p:txBody>
          <a:bodyPr/>
          <a:lstStyle/>
          <a:p>
            <a:r>
              <a:rPr lang="sv-SE"/>
              <a:t>Exempelbilder för byanätsarbete</a:t>
            </a:r>
            <a:endParaRPr lang="sv-SE" dirty="0"/>
          </a:p>
        </p:txBody>
      </p:sp>
      <p:sp>
        <p:nvSpPr>
          <p:cNvPr id="9" name="Platshållare för bildnummer 8"/>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r>
              <a:rPr lang="sv-SE"/>
              <a:t>Styrgruppsmöte #  10 Den 29:e maj 2013</a:t>
            </a:r>
            <a:endParaRPr lang="sv-SE" dirty="0"/>
          </a:p>
        </p:txBody>
      </p:sp>
      <p:sp>
        <p:nvSpPr>
          <p:cNvPr id="4" name="Platshållare för sidfot 3"/>
          <p:cNvSpPr>
            <a:spLocks noGrp="1"/>
          </p:cNvSpPr>
          <p:nvPr>
            <p:ph type="ftr" sz="quarter" idx="11"/>
          </p:nvPr>
        </p:nvSpPr>
        <p:spPr/>
        <p:txBody>
          <a:bodyPr/>
          <a:lstStyle/>
          <a:p>
            <a:r>
              <a:rPr lang="sv-SE"/>
              <a:t>Exempelbilder för byanätsarbete</a:t>
            </a:r>
            <a:endParaRPr lang="sv-SE" dirty="0"/>
          </a:p>
        </p:txBody>
      </p:sp>
      <p:sp>
        <p:nvSpPr>
          <p:cNvPr id="5" name="Platshållare för bildnummer 4"/>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457200"/>
            <a:ext cx="8229600" cy="1080000"/>
          </a:xfrm>
          <a:prstGeom prst="rect">
            <a:avLst/>
          </a:prstGeom>
        </p:spPr>
        <p:txBody>
          <a:bodyPr vert="horz" lIns="91440" tIns="45720" rIns="91440" bIns="45720" rtlCol="0" anchor="t" anchorCtr="0">
            <a:normAutofit/>
          </a:bodyPr>
          <a:lstStyle/>
          <a:p>
            <a:r>
              <a:rPr lang="sv-SE" dirty="0"/>
              <a:t>Klicka här för att ändra format</a:t>
            </a:r>
          </a:p>
        </p:txBody>
      </p:sp>
      <p:sp>
        <p:nvSpPr>
          <p:cNvPr id="3" name="Platshållare för text 2"/>
          <p:cNvSpPr>
            <a:spLocks noGrp="1"/>
          </p:cNvSpPr>
          <p:nvPr>
            <p:ph type="body" idx="1"/>
          </p:nvPr>
        </p:nvSpPr>
        <p:spPr>
          <a:xfrm>
            <a:off x="457200" y="1692000"/>
            <a:ext cx="8229600" cy="3906867"/>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900000" y="6173983"/>
            <a:ext cx="550333" cy="365125"/>
          </a:xfrm>
          <a:prstGeom prst="rect">
            <a:avLst/>
          </a:prstGeom>
        </p:spPr>
        <p:txBody>
          <a:bodyPr vert="horz" lIns="91440" tIns="45720" rIns="91440" bIns="45720" rtlCol="0" anchor="ctr"/>
          <a:lstStyle>
            <a:lvl1pPr algn="l">
              <a:defRPr sz="600">
                <a:solidFill>
                  <a:schemeClr val="tx1">
                    <a:tint val="75000"/>
                  </a:schemeClr>
                </a:solidFill>
              </a:defRPr>
            </a:lvl1pPr>
          </a:lstStyle>
          <a:p>
            <a:r>
              <a:rPr lang="sv-SE"/>
              <a:t>Styrgruppsmöte #  10 Den 29:e maj 2013</a:t>
            </a:r>
            <a:endParaRPr lang="sv-SE" dirty="0"/>
          </a:p>
        </p:txBody>
      </p:sp>
      <p:sp>
        <p:nvSpPr>
          <p:cNvPr id="5" name="Platshållare för sidfot 4"/>
          <p:cNvSpPr>
            <a:spLocks noGrp="1"/>
          </p:cNvSpPr>
          <p:nvPr>
            <p:ph type="ftr" sz="quarter" idx="3"/>
          </p:nvPr>
        </p:nvSpPr>
        <p:spPr>
          <a:xfrm>
            <a:off x="1422400" y="6173188"/>
            <a:ext cx="2895600" cy="365125"/>
          </a:xfrm>
          <a:prstGeom prst="rect">
            <a:avLst/>
          </a:prstGeom>
        </p:spPr>
        <p:txBody>
          <a:bodyPr vert="horz" lIns="91440" tIns="45720" rIns="91440" bIns="45720" rtlCol="0" anchor="ctr"/>
          <a:lstStyle>
            <a:lvl1pPr algn="l">
              <a:defRPr sz="600" kern="0" cap="all" spc="100">
                <a:solidFill>
                  <a:schemeClr val="tx1">
                    <a:tint val="75000"/>
                  </a:schemeClr>
                </a:solidFill>
              </a:defRPr>
            </a:lvl1pPr>
          </a:lstStyle>
          <a:p>
            <a:r>
              <a:rPr lang="sv-SE"/>
              <a:t>Exempelbilder för byanätsarbete</a:t>
            </a:r>
            <a:endParaRPr lang="sv-SE" dirty="0"/>
          </a:p>
        </p:txBody>
      </p:sp>
      <p:sp>
        <p:nvSpPr>
          <p:cNvPr id="6" name="Platshållare för bildnummer 5"/>
          <p:cNvSpPr>
            <a:spLocks noGrp="1"/>
          </p:cNvSpPr>
          <p:nvPr>
            <p:ph type="sldNum" sz="quarter" idx="4"/>
          </p:nvPr>
        </p:nvSpPr>
        <p:spPr>
          <a:xfrm>
            <a:off x="457200" y="6173188"/>
            <a:ext cx="363600" cy="365125"/>
          </a:xfrm>
          <a:prstGeom prst="rect">
            <a:avLst/>
          </a:prstGeom>
        </p:spPr>
        <p:txBody>
          <a:bodyPr vert="horz" lIns="91440" tIns="45720" rIns="91440" bIns="45720" rtlCol="0" anchor="ctr"/>
          <a:lstStyle>
            <a:lvl1pPr algn="l">
              <a:defRPr sz="600">
                <a:solidFill>
                  <a:schemeClr val="tx1">
                    <a:tint val="75000"/>
                  </a:schemeClr>
                </a:solidFill>
              </a:defRPr>
            </a:lvl1pPr>
          </a:lstStyle>
          <a:p>
            <a:fld id="{4208A12E-42B8-8F44-87D1-0B218026BE73}" type="slidenum">
              <a:rPr lang="sv-SE" smtClean="0"/>
              <a:pPr/>
              <a:t>‹#›</a:t>
            </a:fld>
            <a:endParaRPr lang="sv-SE" dirty="0"/>
          </a:p>
        </p:txBody>
      </p:sp>
      <p:pic>
        <p:nvPicPr>
          <p:cNvPr id="9" name="Bildobjekt 8" descr="BF-logo-RGB.png"/>
          <p:cNvPicPr>
            <a:picLocks noChangeAspect="1"/>
          </p:cNvPicPr>
          <p:nvPr/>
        </p:nvPicPr>
        <p:blipFill>
          <a:blip r:embed="rId18"/>
          <a:stretch>
            <a:fillRect/>
          </a:stretch>
        </p:blipFill>
        <p:spPr>
          <a:xfrm>
            <a:off x="5981575" y="6291726"/>
            <a:ext cx="2705225" cy="285884"/>
          </a:xfrm>
          <a:prstGeom prst="rect">
            <a:avLst/>
          </a:prstGeom>
        </p:spPr>
      </p:pic>
      <p:cxnSp>
        <p:nvCxnSpPr>
          <p:cNvPr id="10" name="Rak 9"/>
          <p:cNvCxnSpPr/>
          <p:nvPr/>
        </p:nvCxnSpPr>
        <p:spPr>
          <a:xfrm rot="5400000">
            <a:off x="668562" y="6367989"/>
            <a:ext cx="288000" cy="1588"/>
          </a:xfrm>
          <a:prstGeom prst="line">
            <a:avLst/>
          </a:prstGeom>
          <a:ln w="6350">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2" name="Rektangel 11"/>
          <p:cNvSpPr/>
          <p:nvPr/>
        </p:nvSpPr>
        <p:spPr>
          <a:xfrm>
            <a:off x="0" y="6720200"/>
            <a:ext cx="9144000" cy="137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2" r:id="rId4"/>
    <p:sldLayoutId id="2147483674"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5" r:id="rId15"/>
    <p:sldLayoutId id="2147483678" r:id="rId16"/>
  </p:sldLayoutIdLst>
  <p:hf sldNum="0" hdr="0" dt="0"/>
  <p:txStyles>
    <p:titleStyle>
      <a:lvl1pPr algn="l" defTabSz="457200" rtl="0" eaLnBrk="1" latinLnBrk="0" hangingPunct="1">
        <a:lnSpc>
          <a:spcPts val="3600"/>
        </a:lnSpc>
        <a:spcBef>
          <a:spcPct val="0"/>
        </a:spcBef>
        <a:buNone/>
        <a:defRPr sz="3400" kern="1200">
          <a:solidFill>
            <a:schemeClr val="tx2"/>
          </a:solidFill>
          <a:latin typeface="+mj-lt"/>
          <a:ea typeface="+mj-ea"/>
          <a:cs typeface="+mj-cs"/>
        </a:defRPr>
      </a:lvl1pPr>
    </p:titleStyle>
    <p:bodyStyle>
      <a:lvl1pPr marL="306000" indent="-306000" algn="l" defTabSz="457200" rtl="0" eaLnBrk="1" latinLnBrk="0" hangingPunct="1">
        <a:lnSpc>
          <a:spcPts val="2500"/>
        </a:lnSpc>
        <a:spcBef>
          <a:spcPts val="0"/>
        </a:spcBef>
        <a:spcAft>
          <a:spcPts val="1600"/>
        </a:spcAft>
        <a:buFont typeface="Arial"/>
        <a:buChar char="•"/>
        <a:defRPr sz="2400" kern="1200">
          <a:solidFill>
            <a:schemeClr val="tx1"/>
          </a:solidFill>
          <a:latin typeface="+mn-lt"/>
          <a:ea typeface="+mn-ea"/>
          <a:cs typeface="+mn-cs"/>
        </a:defRPr>
      </a:lvl1pPr>
      <a:lvl2pPr marL="810000" indent="-201600" algn="l" defTabSz="457200" rtl="0" eaLnBrk="1" latinLnBrk="0" hangingPunct="1">
        <a:lnSpc>
          <a:spcPts val="1900"/>
        </a:lnSpc>
        <a:spcBef>
          <a:spcPts val="0"/>
        </a:spcBef>
        <a:spcAft>
          <a:spcPts val="1900"/>
        </a:spcAft>
        <a:buFont typeface="Arial"/>
        <a:buChar char="–"/>
        <a:defRPr sz="1600" kern="1200" baseline="0">
          <a:solidFill>
            <a:schemeClr val="tx1"/>
          </a:solidFill>
          <a:latin typeface="+mn-lt"/>
          <a:ea typeface="+mn-ea"/>
          <a:cs typeface="+mn-cs"/>
        </a:defRPr>
      </a:lvl2pPr>
      <a:lvl3pPr marL="1216800" indent="-201600" algn="l" defTabSz="457200" rtl="0" eaLnBrk="1" latinLnBrk="0" hangingPunct="1">
        <a:lnSpc>
          <a:spcPts val="1900"/>
        </a:lnSpc>
        <a:spcBef>
          <a:spcPts val="0"/>
        </a:spcBef>
        <a:spcAft>
          <a:spcPts val="1800"/>
        </a:spcAft>
        <a:buFont typeface="Arial"/>
        <a:buChar char="•"/>
        <a:defRPr sz="1600" kern="1200">
          <a:solidFill>
            <a:schemeClr val="tx1"/>
          </a:solidFill>
          <a:latin typeface="+mn-lt"/>
          <a:ea typeface="+mn-ea"/>
          <a:cs typeface="+mn-cs"/>
        </a:defRPr>
      </a:lvl3pPr>
      <a:lvl4pPr marL="1623600" indent="-201600" algn="l" defTabSz="457200" rtl="0" eaLnBrk="1" latinLnBrk="0" hangingPunct="1">
        <a:lnSpc>
          <a:spcPts val="1500"/>
        </a:lnSpc>
        <a:spcBef>
          <a:spcPts val="0"/>
        </a:spcBef>
        <a:spcAft>
          <a:spcPts val="1500"/>
        </a:spcAft>
        <a:buFont typeface="Arial"/>
        <a:buChar char="–"/>
        <a:defRPr sz="1200" kern="1200" baseline="0">
          <a:solidFill>
            <a:schemeClr val="tx1"/>
          </a:solidFill>
          <a:latin typeface="+mn-lt"/>
          <a:ea typeface="+mn-ea"/>
          <a:cs typeface="+mn-cs"/>
        </a:defRPr>
      </a:lvl4pPr>
      <a:lvl5pPr marL="2030400" indent="-201600" algn="l" defTabSz="457200" rtl="0" eaLnBrk="1" latinLnBrk="0" hangingPunct="1">
        <a:lnSpc>
          <a:spcPts val="1500"/>
        </a:lnSpc>
        <a:spcBef>
          <a:spcPts val="0"/>
        </a:spcBef>
        <a:spcAft>
          <a:spcPts val="1500"/>
        </a:spcAft>
        <a:buFont typeface="Arial"/>
        <a:buChar char="»"/>
        <a:defRPr sz="1200" kern="1200" baseline="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sv-SE"/>
              <a:t>Exempelbilder för byanätsarbete</a:t>
            </a:r>
            <a:endParaRPr lang="sv-SE" dirty="0"/>
          </a:p>
        </p:txBody>
      </p:sp>
      <p:sp>
        <p:nvSpPr>
          <p:cNvPr id="3" name="textruta 2"/>
          <p:cNvSpPr txBox="1"/>
          <p:nvPr/>
        </p:nvSpPr>
        <p:spPr>
          <a:xfrm>
            <a:off x="1662545" y="1876301"/>
            <a:ext cx="5094515" cy="369332"/>
          </a:xfrm>
          <a:prstGeom prst="rect">
            <a:avLst/>
          </a:prstGeom>
          <a:noFill/>
        </p:spPr>
        <p:txBody>
          <a:bodyPr wrap="square" rtlCol="0">
            <a:spAutoFit/>
          </a:bodyPr>
          <a:lstStyle/>
          <a:p>
            <a:pPr algn="ctr"/>
            <a:r>
              <a:rPr lang="sv-SE" dirty="0"/>
              <a:t>Gör en ekonomisk kalkyl</a:t>
            </a:r>
          </a:p>
        </p:txBody>
      </p:sp>
    </p:spTree>
    <p:extLst>
      <p:ext uri="{BB962C8B-B14F-4D97-AF65-F5344CB8AC3E}">
        <p14:creationId xmlns:p14="http://schemas.microsoft.com/office/powerpoint/2010/main" val="1495347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ktangel med rundade hörn 14"/>
          <p:cNvSpPr/>
          <p:nvPr/>
        </p:nvSpPr>
        <p:spPr bwMode="auto">
          <a:xfrm>
            <a:off x="838200" y="5005388"/>
            <a:ext cx="228600" cy="152400"/>
          </a:xfrm>
          <a:prstGeom prst="round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57348" name="textruta 17"/>
          <p:cNvSpPr txBox="1">
            <a:spLocks noChangeArrowheads="1"/>
          </p:cNvSpPr>
          <p:nvPr/>
        </p:nvSpPr>
        <p:spPr bwMode="auto">
          <a:xfrm>
            <a:off x="1211263" y="4956175"/>
            <a:ext cx="8810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Fördelning </a:t>
            </a:r>
          </a:p>
        </p:txBody>
      </p:sp>
      <p:sp>
        <p:nvSpPr>
          <p:cNvPr id="57349" name="textruta 18"/>
          <p:cNvSpPr txBox="1">
            <a:spLocks noChangeArrowheads="1"/>
          </p:cNvSpPr>
          <p:nvPr/>
        </p:nvSpPr>
        <p:spPr bwMode="auto">
          <a:xfrm>
            <a:off x="1217613" y="4459288"/>
            <a:ext cx="2109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Hus på medlemsfastighet (nr) </a:t>
            </a:r>
          </a:p>
        </p:txBody>
      </p:sp>
      <p:sp>
        <p:nvSpPr>
          <p:cNvPr id="20" name="Likbent triangel 19"/>
          <p:cNvSpPr/>
          <p:nvPr/>
        </p:nvSpPr>
        <p:spPr bwMode="auto">
          <a:xfrm>
            <a:off x="876300" y="45323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4" name="Rektangel med rundade hörn 3"/>
          <p:cNvSpPr/>
          <p:nvPr/>
        </p:nvSpPr>
        <p:spPr bwMode="auto">
          <a:xfrm>
            <a:off x="4770438" y="2957513"/>
            <a:ext cx="228600" cy="152400"/>
          </a:xfrm>
          <a:prstGeom prst="round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v-SE" sz="1200" dirty="0">
                <a:solidFill>
                  <a:schemeClr val="tx1"/>
                </a:solidFill>
              </a:rPr>
              <a:t>A</a:t>
            </a:r>
          </a:p>
        </p:txBody>
      </p:sp>
      <p:sp>
        <p:nvSpPr>
          <p:cNvPr id="5" name="Rektangel med rundade hörn 4"/>
          <p:cNvSpPr/>
          <p:nvPr/>
        </p:nvSpPr>
        <p:spPr bwMode="auto">
          <a:xfrm>
            <a:off x="4084638" y="3719513"/>
            <a:ext cx="228600" cy="152400"/>
          </a:xfrm>
          <a:prstGeom prst="round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v-SE" sz="1200" dirty="0">
                <a:solidFill>
                  <a:schemeClr val="tx1"/>
                </a:solidFill>
              </a:rPr>
              <a:t>B</a:t>
            </a:r>
          </a:p>
        </p:txBody>
      </p:sp>
      <p:sp>
        <p:nvSpPr>
          <p:cNvPr id="8" name="Rektangel med rundade hörn 7"/>
          <p:cNvSpPr/>
          <p:nvPr/>
        </p:nvSpPr>
        <p:spPr bwMode="auto">
          <a:xfrm>
            <a:off x="6065838" y="3338513"/>
            <a:ext cx="228600" cy="152400"/>
          </a:xfrm>
          <a:prstGeom prst="round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v-SE" sz="1200" dirty="0">
                <a:solidFill>
                  <a:schemeClr val="tx1"/>
                </a:solidFill>
              </a:rPr>
              <a:t>D</a:t>
            </a:r>
          </a:p>
        </p:txBody>
      </p:sp>
      <p:sp>
        <p:nvSpPr>
          <p:cNvPr id="9" name="Rektangel med rundade hörn 8"/>
          <p:cNvSpPr/>
          <p:nvPr/>
        </p:nvSpPr>
        <p:spPr bwMode="auto">
          <a:xfrm>
            <a:off x="4922838" y="4633913"/>
            <a:ext cx="228600" cy="152400"/>
          </a:xfrm>
          <a:prstGeom prst="round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v-SE" sz="1200" dirty="0">
                <a:solidFill>
                  <a:schemeClr val="tx1"/>
                </a:solidFill>
              </a:rPr>
              <a:t>C</a:t>
            </a:r>
          </a:p>
        </p:txBody>
      </p:sp>
      <p:sp>
        <p:nvSpPr>
          <p:cNvPr id="14" name="Rektangel med rundade hörn 13"/>
          <p:cNvSpPr/>
          <p:nvPr/>
        </p:nvSpPr>
        <p:spPr bwMode="auto">
          <a:xfrm>
            <a:off x="6370638" y="4176713"/>
            <a:ext cx="228600" cy="1524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v-SE" sz="1200" dirty="0">
                <a:solidFill>
                  <a:schemeClr val="tx1"/>
                </a:solidFill>
              </a:rPr>
              <a:t>E</a:t>
            </a:r>
          </a:p>
        </p:txBody>
      </p:sp>
      <p:sp>
        <p:nvSpPr>
          <p:cNvPr id="21" name="Likbent triangel 20"/>
          <p:cNvSpPr/>
          <p:nvPr/>
        </p:nvSpPr>
        <p:spPr bwMode="auto">
          <a:xfrm>
            <a:off x="3398838" y="37195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25" name="Likbent triangel 24"/>
          <p:cNvSpPr/>
          <p:nvPr/>
        </p:nvSpPr>
        <p:spPr bwMode="auto">
          <a:xfrm>
            <a:off x="4008438" y="44053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26" name="Likbent triangel 25"/>
          <p:cNvSpPr/>
          <p:nvPr/>
        </p:nvSpPr>
        <p:spPr bwMode="auto">
          <a:xfrm>
            <a:off x="4313238" y="51673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27" name="Likbent triangel 26"/>
          <p:cNvSpPr/>
          <p:nvPr/>
        </p:nvSpPr>
        <p:spPr bwMode="auto">
          <a:xfrm>
            <a:off x="5608638" y="52435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28" name="Likbent triangel 27"/>
          <p:cNvSpPr/>
          <p:nvPr/>
        </p:nvSpPr>
        <p:spPr bwMode="auto">
          <a:xfrm>
            <a:off x="7285038" y="34147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29" name="Likbent triangel 28"/>
          <p:cNvSpPr/>
          <p:nvPr/>
        </p:nvSpPr>
        <p:spPr bwMode="auto">
          <a:xfrm>
            <a:off x="6523038" y="52435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30" name="Likbent triangel 29"/>
          <p:cNvSpPr/>
          <p:nvPr/>
        </p:nvSpPr>
        <p:spPr bwMode="auto">
          <a:xfrm>
            <a:off x="7742238" y="48625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31" name="Likbent triangel 30"/>
          <p:cNvSpPr/>
          <p:nvPr/>
        </p:nvSpPr>
        <p:spPr bwMode="auto">
          <a:xfrm>
            <a:off x="8123238" y="45577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32" name="Likbent triangel 31"/>
          <p:cNvSpPr/>
          <p:nvPr/>
        </p:nvSpPr>
        <p:spPr bwMode="auto">
          <a:xfrm>
            <a:off x="4084638" y="29575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33" name="Likbent triangel 32"/>
          <p:cNvSpPr/>
          <p:nvPr/>
        </p:nvSpPr>
        <p:spPr bwMode="auto">
          <a:xfrm>
            <a:off x="7285038" y="5243513"/>
            <a:ext cx="152400" cy="152400"/>
          </a:xfrm>
          <a:prstGeom prst="triangl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cxnSp>
        <p:nvCxnSpPr>
          <p:cNvPr id="35" name="Rak 34"/>
          <p:cNvCxnSpPr>
            <a:endCxn id="4" idx="0"/>
          </p:cNvCxnSpPr>
          <p:nvPr/>
        </p:nvCxnSpPr>
        <p:spPr bwMode="auto">
          <a:xfrm rot="16200000" flipH="1">
            <a:off x="4514851" y="2587625"/>
            <a:ext cx="685800" cy="53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Rak 35"/>
          <p:cNvCxnSpPr>
            <a:endCxn id="5" idx="0"/>
          </p:cNvCxnSpPr>
          <p:nvPr/>
        </p:nvCxnSpPr>
        <p:spPr bwMode="auto">
          <a:xfrm rot="10800000" flipV="1">
            <a:off x="4198938" y="3109913"/>
            <a:ext cx="6477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Rak 36"/>
          <p:cNvCxnSpPr>
            <a:endCxn id="8" idx="1"/>
          </p:cNvCxnSpPr>
          <p:nvPr/>
        </p:nvCxnSpPr>
        <p:spPr bwMode="auto">
          <a:xfrm>
            <a:off x="4922838" y="3109913"/>
            <a:ext cx="1143000" cy="304800"/>
          </a:xfrm>
          <a:prstGeom prst="line">
            <a:avLst/>
          </a:prstGeom>
          <a:ln>
            <a:solidFill>
              <a:srgbClr val="4A7EBB"/>
            </a:solidFill>
          </a:ln>
        </p:spPr>
        <p:style>
          <a:lnRef idx="1">
            <a:schemeClr val="accent1"/>
          </a:lnRef>
          <a:fillRef idx="0">
            <a:schemeClr val="accent1"/>
          </a:fillRef>
          <a:effectRef idx="0">
            <a:schemeClr val="accent1"/>
          </a:effectRef>
          <a:fontRef idx="minor">
            <a:schemeClr val="tx1"/>
          </a:fontRef>
        </p:style>
      </p:cxnSp>
      <p:cxnSp>
        <p:nvCxnSpPr>
          <p:cNvPr id="38" name="Rak 37"/>
          <p:cNvCxnSpPr>
            <a:endCxn id="14" idx="0"/>
          </p:cNvCxnSpPr>
          <p:nvPr/>
        </p:nvCxnSpPr>
        <p:spPr bwMode="auto">
          <a:xfrm rot="16200000" flipH="1">
            <a:off x="6008688" y="3700463"/>
            <a:ext cx="685800" cy="266700"/>
          </a:xfrm>
          <a:prstGeom prst="line">
            <a:avLst/>
          </a:prstGeom>
          <a:ln>
            <a:solidFill>
              <a:srgbClr val="4A7EBB"/>
            </a:solidFill>
          </a:ln>
        </p:spPr>
        <p:style>
          <a:lnRef idx="1">
            <a:schemeClr val="accent1"/>
          </a:lnRef>
          <a:fillRef idx="0">
            <a:schemeClr val="accent1"/>
          </a:fillRef>
          <a:effectRef idx="0">
            <a:schemeClr val="accent1"/>
          </a:effectRef>
          <a:fontRef idx="minor">
            <a:schemeClr val="tx1"/>
          </a:fontRef>
        </p:style>
      </p:cxnSp>
      <p:cxnSp>
        <p:nvCxnSpPr>
          <p:cNvPr id="39" name="Rak 38"/>
          <p:cNvCxnSpPr>
            <a:stCxn id="4" idx="2"/>
          </p:cNvCxnSpPr>
          <p:nvPr/>
        </p:nvCxnSpPr>
        <p:spPr bwMode="auto">
          <a:xfrm rot="16200000" flipH="1">
            <a:off x="4179888" y="3814763"/>
            <a:ext cx="1524000" cy="114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Rak 39"/>
          <p:cNvCxnSpPr>
            <a:endCxn id="28" idx="1"/>
          </p:cNvCxnSpPr>
          <p:nvPr/>
        </p:nvCxnSpPr>
        <p:spPr bwMode="auto">
          <a:xfrm>
            <a:off x="6294438" y="3414713"/>
            <a:ext cx="10287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Rak 40"/>
          <p:cNvCxnSpPr>
            <a:stCxn id="14" idx="2"/>
            <a:endCxn id="30" idx="1"/>
          </p:cNvCxnSpPr>
          <p:nvPr/>
        </p:nvCxnSpPr>
        <p:spPr bwMode="auto">
          <a:xfrm rot="16200000" flipH="1">
            <a:off x="6827838" y="3986213"/>
            <a:ext cx="60960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Rak 41"/>
          <p:cNvCxnSpPr>
            <a:stCxn id="9" idx="2"/>
            <a:endCxn id="27" idx="1"/>
          </p:cNvCxnSpPr>
          <p:nvPr/>
        </p:nvCxnSpPr>
        <p:spPr bwMode="auto">
          <a:xfrm rot="16200000" flipH="1">
            <a:off x="5075238" y="4748213"/>
            <a:ext cx="5334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Rak 43"/>
          <p:cNvCxnSpPr>
            <a:stCxn id="9" idx="2"/>
            <a:endCxn id="26" idx="5"/>
          </p:cNvCxnSpPr>
          <p:nvPr/>
        </p:nvCxnSpPr>
        <p:spPr bwMode="auto">
          <a:xfrm rot="5400000">
            <a:off x="4503738" y="4710113"/>
            <a:ext cx="4572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Rak 44"/>
          <p:cNvCxnSpPr>
            <a:stCxn id="14" idx="2"/>
            <a:endCxn id="29" idx="0"/>
          </p:cNvCxnSpPr>
          <p:nvPr/>
        </p:nvCxnSpPr>
        <p:spPr bwMode="auto">
          <a:xfrm rot="16200000" flipH="1">
            <a:off x="6084888" y="4729163"/>
            <a:ext cx="914400" cy="114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Rak 62"/>
          <p:cNvCxnSpPr/>
          <p:nvPr/>
        </p:nvCxnSpPr>
        <p:spPr bwMode="auto">
          <a:xfrm>
            <a:off x="3551238" y="3795713"/>
            <a:ext cx="533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Rak 63"/>
          <p:cNvCxnSpPr>
            <a:stCxn id="14" idx="2"/>
            <a:endCxn id="33" idx="1"/>
          </p:cNvCxnSpPr>
          <p:nvPr/>
        </p:nvCxnSpPr>
        <p:spPr bwMode="auto">
          <a:xfrm rot="16200000" flipH="1">
            <a:off x="6408738" y="4405313"/>
            <a:ext cx="990600" cy="838200"/>
          </a:xfrm>
          <a:prstGeom prst="line">
            <a:avLst/>
          </a:prstGeom>
          <a:ln>
            <a:solidFill>
              <a:srgbClr val="4A7EBB"/>
            </a:solidFill>
          </a:ln>
        </p:spPr>
        <p:style>
          <a:lnRef idx="1">
            <a:schemeClr val="accent1"/>
          </a:lnRef>
          <a:fillRef idx="0">
            <a:schemeClr val="accent1"/>
          </a:fillRef>
          <a:effectRef idx="0">
            <a:schemeClr val="accent1"/>
          </a:effectRef>
          <a:fontRef idx="minor">
            <a:schemeClr val="tx1"/>
          </a:fontRef>
        </p:style>
      </p:cxnSp>
      <p:cxnSp>
        <p:nvCxnSpPr>
          <p:cNvPr id="65" name="Rak 64"/>
          <p:cNvCxnSpPr/>
          <p:nvPr/>
        </p:nvCxnSpPr>
        <p:spPr bwMode="auto">
          <a:xfrm>
            <a:off x="4237038" y="3033713"/>
            <a:ext cx="533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Rak 65"/>
          <p:cNvCxnSpPr/>
          <p:nvPr/>
        </p:nvCxnSpPr>
        <p:spPr bwMode="auto">
          <a:xfrm rot="5400000">
            <a:off x="3856038" y="4100513"/>
            <a:ext cx="5334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57380" name="textruta 84"/>
          <p:cNvSpPr txBox="1">
            <a:spLocks noChangeArrowheads="1"/>
          </p:cNvSpPr>
          <p:nvPr/>
        </p:nvSpPr>
        <p:spPr bwMode="auto">
          <a:xfrm>
            <a:off x="3487738" y="2401888"/>
            <a:ext cx="12509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Gemensam  1-10</a:t>
            </a:r>
          </a:p>
        </p:txBody>
      </p:sp>
      <p:sp>
        <p:nvSpPr>
          <p:cNvPr id="57381" name="textruta 89"/>
          <p:cNvSpPr txBox="1">
            <a:spLocks noChangeArrowheads="1"/>
          </p:cNvSpPr>
          <p:nvPr/>
        </p:nvSpPr>
        <p:spPr bwMode="auto">
          <a:xfrm>
            <a:off x="3856038" y="290830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1</a:t>
            </a:r>
          </a:p>
        </p:txBody>
      </p:sp>
      <p:sp>
        <p:nvSpPr>
          <p:cNvPr id="57382" name="textruta 90"/>
          <p:cNvSpPr txBox="1">
            <a:spLocks noChangeArrowheads="1"/>
          </p:cNvSpPr>
          <p:nvPr/>
        </p:nvSpPr>
        <p:spPr bwMode="auto">
          <a:xfrm>
            <a:off x="3170238" y="367030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2</a:t>
            </a:r>
          </a:p>
        </p:txBody>
      </p:sp>
      <p:sp>
        <p:nvSpPr>
          <p:cNvPr id="57383" name="textruta 91"/>
          <p:cNvSpPr txBox="1">
            <a:spLocks noChangeArrowheads="1"/>
          </p:cNvSpPr>
          <p:nvPr/>
        </p:nvSpPr>
        <p:spPr bwMode="auto">
          <a:xfrm>
            <a:off x="3967163" y="4557713"/>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3</a:t>
            </a:r>
          </a:p>
        </p:txBody>
      </p:sp>
      <p:sp>
        <p:nvSpPr>
          <p:cNvPr id="57384" name="textruta 92"/>
          <p:cNvSpPr txBox="1">
            <a:spLocks noChangeArrowheads="1"/>
          </p:cNvSpPr>
          <p:nvPr/>
        </p:nvSpPr>
        <p:spPr bwMode="auto">
          <a:xfrm>
            <a:off x="4160838" y="5319713"/>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4</a:t>
            </a:r>
          </a:p>
        </p:txBody>
      </p:sp>
      <p:sp>
        <p:nvSpPr>
          <p:cNvPr id="57385" name="textruta 93"/>
          <p:cNvSpPr txBox="1">
            <a:spLocks noChangeArrowheads="1"/>
          </p:cNvSpPr>
          <p:nvPr/>
        </p:nvSpPr>
        <p:spPr bwMode="auto">
          <a:xfrm>
            <a:off x="5532438" y="5395913"/>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5</a:t>
            </a:r>
          </a:p>
        </p:txBody>
      </p:sp>
      <p:sp>
        <p:nvSpPr>
          <p:cNvPr id="57386" name="textruta 94"/>
          <p:cNvSpPr txBox="1">
            <a:spLocks noChangeArrowheads="1"/>
          </p:cNvSpPr>
          <p:nvPr/>
        </p:nvSpPr>
        <p:spPr bwMode="auto">
          <a:xfrm>
            <a:off x="6446838" y="5395913"/>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6</a:t>
            </a:r>
          </a:p>
        </p:txBody>
      </p:sp>
      <p:sp>
        <p:nvSpPr>
          <p:cNvPr id="57387" name="textruta 95"/>
          <p:cNvSpPr txBox="1">
            <a:spLocks noChangeArrowheads="1"/>
          </p:cNvSpPr>
          <p:nvPr/>
        </p:nvSpPr>
        <p:spPr bwMode="auto">
          <a:xfrm>
            <a:off x="7243763" y="5395913"/>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7</a:t>
            </a:r>
          </a:p>
        </p:txBody>
      </p:sp>
      <p:sp>
        <p:nvSpPr>
          <p:cNvPr id="57388" name="textruta 96"/>
          <p:cNvSpPr txBox="1">
            <a:spLocks noChangeArrowheads="1"/>
          </p:cNvSpPr>
          <p:nvPr/>
        </p:nvSpPr>
        <p:spPr bwMode="auto">
          <a:xfrm>
            <a:off x="7818438" y="496570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8</a:t>
            </a:r>
          </a:p>
        </p:txBody>
      </p:sp>
      <p:sp>
        <p:nvSpPr>
          <p:cNvPr id="57389" name="textruta 97"/>
          <p:cNvSpPr txBox="1">
            <a:spLocks noChangeArrowheads="1"/>
          </p:cNvSpPr>
          <p:nvPr/>
        </p:nvSpPr>
        <p:spPr bwMode="auto">
          <a:xfrm>
            <a:off x="8234363" y="4529138"/>
            <a:ext cx="269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9</a:t>
            </a:r>
          </a:p>
        </p:txBody>
      </p:sp>
      <p:sp>
        <p:nvSpPr>
          <p:cNvPr id="57390" name="textruta 98"/>
          <p:cNvSpPr txBox="1">
            <a:spLocks noChangeArrowheads="1"/>
          </p:cNvSpPr>
          <p:nvPr/>
        </p:nvSpPr>
        <p:spPr bwMode="auto">
          <a:xfrm>
            <a:off x="7361238" y="3365500"/>
            <a:ext cx="35401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10</a:t>
            </a:r>
          </a:p>
        </p:txBody>
      </p:sp>
      <p:sp>
        <p:nvSpPr>
          <p:cNvPr id="55" name="Rektangel med rundade hörn 54"/>
          <p:cNvSpPr/>
          <p:nvPr/>
        </p:nvSpPr>
        <p:spPr bwMode="auto">
          <a:xfrm>
            <a:off x="838200" y="5310188"/>
            <a:ext cx="228600" cy="152400"/>
          </a:xfrm>
          <a:prstGeom prst="roundRect">
            <a:avLst/>
          </a:prstGeom>
          <a:solidFill>
            <a:schemeClr val="accent6">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57392" name="textruta 55"/>
          <p:cNvSpPr txBox="1">
            <a:spLocks noChangeArrowheads="1"/>
          </p:cNvSpPr>
          <p:nvPr/>
        </p:nvSpPr>
        <p:spPr bwMode="auto">
          <a:xfrm>
            <a:off x="1219200" y="5262563"/>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Nod i angränsande byanät</a:t>
            </a:r>
          </a:p>
        </p:txBody>
      </p:sp>
      <p:sp>
        <p:nvSpPr>
          <p:cNvPr id="57" name="Rektangel med rundade hörn 56"/>
          <p:cNvSpPr/>
          <p:nvPr/>
        </p:nvSpPr>
        <p:spPr bwMode="auto">
          <a:xfrm>
            <a:off x="6827838" y="2424113"/>
            <a:ext cx="228600" cy="152400"/>
          </a:xfrm>
          <a:prstGeom prst="roundRect">
            <a:avLst/>
          </a:prstGeom>
          <a:solidFill>
            <a:schemeClr val="accent6">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cxnSp>
        <p:nvCxnSpPr>
          <p:cNvPr id="58" name="Rak 57"/>
          <p:cNvCxnSpPr>
            <a:stCxn id="57" idx="1"/>
            <a:endCxn id="8" idx="0"/>
          </p:cNvCxnSpPr>
          <p:nvPr/>
        </p:nvCxnSpPr>
        <p:spPr bwMode="auto">
          <a:xfrm rot="10800000" flipV="1">
            <a:off x="6180138" y="2500313"/>
            <a:ext cx="647700" cy="838200"/>
          </a:xfrm>
          <a:prstGeom prst="line">
            <a:avLst/>
          </a:prstGeom>
        </p:spPr>
        <p:style>
          <a:lnRef idx="1">
            <a:schemeClr val="accent1"/>
          </a:lnRef>
          <a:fillRef idx="0">
            <a:schemeClr val="accent1"/>
          </a:fillRef>
          <a:effectRef idx="0">
            <a:schemeClr val="accent1"/>
          </a:effectRef>
          <a:fontRef idx="minor">
            <a:schemeClr val="tx1"/>
          </a:fontRef>
        </p:style>
      </p:cxnSp>
      <p:sp>
        <p:nvSpPr>
          <p:cNvPr id="60" name="Rectangle 19"/>
          <p:cNvSpPr>
            <a:spLocks noChangeArrowheads="1"/>
          </p:cNvSpPr>
          <p:nvPr/>
        </p:nvSpPr>
        <p:spPr bwMode="auto">
          <a:xfrm>
            <a:off x="4618038" y="2014538"/>
            <a:ext cx="447675" cy="242887"/>
          </a:xfrm>
          <a:prstGeom prst="rect">
            <a:avLst/>
          </a:prstGeom>
          <a:solidFill>
            <a:schemeClr val="tx2">
              <a:lumMod val="40000"/>
              <a:lumOff val="60000"/>
            </a:schemeClr>
          </a:solidFill>
          <a:ln>
            <a:noFill/>
            <a:headEnd/>
            <a:tailE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wrap="none" anchor="ctr"/>
          <a:lstStyle/>
          <a:p>
            <a:pPr algn="ctr" fontAlgn="auto">
              <a:spcBef>
                <a:spcPts val="0"/>
              </a:spcBef>
              <a:spcAft>
                <a:spcPts val="0"/>
              </a:spcAft>
              <a:defRPr/>
            </a:pPr>
            <a:r>
              <a:rPr lang="en-US" sz="1600" dirty="0"/>
              <a:t>BN</a:t>
            </a:r>
          </a:p>
        </p:txBody>
      </p:sp>
      <p:sp>
        <p:nvSpPr>
          <p:cNvPr id="61" name="Rectangle 19"/>
          <p:cNvSpPr>
            <a:spLocks noChangeArrowheads="1"/>
          </p:cNvSpPr>
          <p:nvPr/>
        </p:nvSpPr>
        <p:spPr bwMode="auto">
          <a:xfrm>
            <a:off x="609600" y="5614988"/>
            <a:ext cx="447675" cy="242887"/>
          </a:xfrm>
          <a:prstGeom prst="rect">
            <a:avLst/>
          </a:prstGeom>
          <a:solidFill>
            <a:schemeClr val="tx2">
              <a:lumMod val="40000"/>
              <a:lumOff val="60000"/>
            </a:schemeClr>
          </a:solidFill>
          <a:ln>
            <a:noFill/>
            <a:headEnd/>
            <a:tailE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wrap="none" anchor="ctr"/>
          <a:lstStyle/>
          <a:p>
            <a:pPr algn="ctr" fontAlgn="auto">
              <a:spcBef>
                <a:spcPts val="0"/>
              </a:spcBef>
              <a:spcAft>
                <a:spcPts val="0"/>
              </a:spcAft>
              <a:defRPr/>
            </a:pPr>
            <a:r>
              <a:rPr lang="en-US" sz="1600" dirty="0"/>
              <a:t>BN</a:t>
            </a:r>
          </a:p>
        </p:txBody>
      </p:sp>
      <p:sp>
        <p:nvSpPr>
          <p:cNvPr id="57397" name="textruta 55"/>
          <p:cNvSpPr txBox="1">
            <a:spLocks noChangeArrowheads="1"/>
          </p:cNvSpPr>
          <p:nvPr/>
        </p:nvSpPr>
        <p:spPr bwMode="auto">
          <a:xfrm>
            <a:off x="1219200" y="5614988"/>
            <a:ext cx="649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Byanod</a:t>
            </a:r>
          </a:p>
        </p:txBody>
      </p:sp>
      <p:sp>
        <p:nvSpPr>
          <p:cNvPr id="57398" name="Rubrik 1"/>
          <p:cNvSpPr txBox="1">
            <a:spLocks/>
          </p:cNvSpPr>
          <p:nvPr/>
        </p:nvSpPr>
        <p:spPr bwMode="auto">
          <a:xfrm>
            <a:off x="914400" y="219075"/>
            <a:ext cx="7756525"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algn="ctr" eaLnBrk="1" hangingPunct="1"/>
            <a:r>
              <a:rPr lang="sv-SE" altLang="sv-SE" sz="3200" b="1">
                <a:latin typeface="Calibri" pitchFamily="34" charset="0"/>
              </a:rPr>
              <a:t>Gör ekonomiska kalkyler</a:t>
            </a:r>
          </a:p>
          <a:p>
            <a:pPr eaLnBrk="1" hangingPunct="1"/>
            <a:r>
              <a:rPr lang="sv-SE" altLang="sv-SE" sz="2400">
                <a:latin typeface="Calibri" pitchFamily="34" charset="0"/>
              </a:rPr>
              <a:t>     Modell för beräkning av kostnaden för fiberanläggning</a:t>
            </a:r>
            <a:endParaRPr lang="sv-SE" altLang="sv-SE" sz="3200" b="1">
              <a:latin typeface="Calibri" pitchFamily="34" charset="0"/>
            </a:endParaRPr>
          </a:p>
          <a:p>
            <a:pPr algn="ctr" eaLnBrk="1" hangingPunct="1"/>
            <a:endParaRPr lang="sv-SE" altLang="sv-SE" sz="3200" b="1">
              <a:latin typeface="Calibri" pitchFamily="34" charset="0"/>
            </a:endParaRPr>
          </a:p>
        </p:txBody>
      </p:sp>
      <p:sp>
        <p:nvSpPr>
          <p:cNvPr id="2" name="Ellips 1"/>
          <p:cNvSpPr/>
          <p:nvPr/>
        </p:nvSpPr>
        <p:spPr>
          <a:xfrm>
            <a:off x="6808788" y="3414713"/>
            <a:ext cx="95250" cy="9048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67" name="Ellips 66"/>
          <p:cNvSpPr/>
          <p:nvPr/>
        </p:nvSpPr>
        <p:spPr>
          <a:xfrm>
            <a:off x="7656513" y="4529138"/>
            <a:ext cx="95250" cy="889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68" name="Ellips 67"/>
          <p:cNvSpPr/>
          <p:nvPr/>
        </p:nvSpPr>
        <p:spPr>
          <a:xfrm>
            <a:off x="7391400" y="4745038"/>
            <a:ext cx="95250" cy="9048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69" name="Ellips 68"/>
          <p:cNvSpPr/>
          <p:nvPr/>
        </p:nvSpPr>
        <p:spPr>
          <a:xfrm>
            <a:off x="6959600" y="4897438"/>
            <a:ext cx="95250" cy="9048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0" name="Ellips 69"/>
          <p:cNvSpPr/>
          <p:nvPr/>
        </p:nvSpPr>
        <p:spPr>
          <a:xfrm>
            <a:off x="6503988" y="4835525"/>
            <a:ext cx="95250" cy="889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1" name="Ellips 70"/>
          <p:cNvSpPr/>
          <p:nvPr/>
        </p:nvSpPr>
        <p:spPr>
          <a:xfrm>
            <a:off x="5232400" y="4987925"/>
            <a:ext cx="95250" cy="889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2" name="Ellips 71"/>
          <p:cNvSpPr/>
          <p:nvPr/>
        </p:nvSpPr>
        <p:spPr>
          <a:xfrm>
            <a:off x="4703763" y="4978400"/>
            <a:ext cx="95250" cy="904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3" name="Ellips 72"/>
          <p:cNvSpPr/>
          <p:nvPr/>
        </p:nvSpPr>
        <p:spPr>
          <a:xfrm>
            <a:off x="4079875" y="4114800"/>
            <a:ext cx="95250" cy="889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4" name="Ellips 73"/>
          <p:cNvSpPr/>
          <p:nvPr/>
        </p:nvSpPr>
        <p:spPr>
          <a:xfrm>
            <a:off x="3768725" y="3754438"/>
            <a:ext cx="95250" cy="9048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5" name="Ellips 74"/>
          <p:cNvSpPr/>
          <p:nvPr/>
        </p:nvSpPr>
        <p:spPr>
          <a:xfrm>
            <a:off x="4487863" y="3016250"/>
            <a:ext cx="95250" cy="904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6" name="Rak 5"/>
          <p:cNvCxnSpPr>
            <a:stCxn id="14" idx="2"/>
            <a:endCxn id="67" idx="2"/>
          </p:cNvCxnSpPr>
          <p:nvPr/>
        </p:nvCxnSpPr>
        <p:spPr>
          <a:xfrm>
            <a:off x="6484938" y="4329113"/>
            <a:ext cx="1171575" cy="244475"/>
          </a:xfrm>
          <a:prstGeom prst="line">
            <a:avLst/>
          </a:prstGeom>
          <a:ln>
            <a:solidFill>
              <a:srgbClr val="4A7EBB"/>
            </a:solidFill>
          </a:ln>
        </p:spPr>
        <p:style>
          <a:lnRef idx="1">
            <a:schemeClr val="accent1"/>
          </a:lnRef>
          <a:fillRef idx="0">
            <a:schemeClr val="accent1"/>
          </a:fillRef>
          <a:effectRef idx="0">
            <a:schemeClr val="accent1"/>
          </a:effectRef>
          <a:fontRef idx="minor">
            <a:schemeClr val="tx1"/>
          </a:fontRef>
        </p:style>
      </p:cxnSp>
      <p:cxnSp>
        <p:nvCxnSpPr>
          <p:cNvPr id="10" name="Rak 9"/>
          <p:cNvCxnSpPr>
            <a:stCxn id="67" idx="6"/>
            <a:endCxn id="31" idx="1"/>
          </p:cNvCxnSpPr>
          <p:nvPr/>
        </p:nvCxnSpPr>
        <p:spPr>
          <a:xfrm>
            <a:off x="7751763" y="4573588"/>
            <a:ext cx="409575" cy="60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Rak 6"/>
          <p:cNvCxnSpPr>
            <a:endCxn id="60" idx="1"/>
          </p:cNvCxnSpPr>
          <p:nvPr/>
        </p:nvCxnSpPr>
        <p:spPr>
          <a:xfrm>
            <a:off x="2438400" y="2135188"/>
            <a:ext cx="217963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ruta 10"/>
          <p:cNvSpPr txBox="1"/>
          <p:nvPr/>
        </p:nvSpPr>
        <p:spPr>
          <a:xfrm>
            <a:off x="1265238" y="1981200"/>
            <a:ext cx="1371600" cy="307975"/>
          </a:xfrm>
          <a:prstGeom prst="rect">
            <a:avLst/>
          </a:prstGeom>
          <a:noFill/>
        </p:spPr>
        <p:txBody>
          <a:bodyPr>
            <a:spAutoFit/>
          </a:bodyPr>
          <a:lstStyle/>
          <a:p>
            <a:pPr>
              <a:defRPr/>
            </a:pPr>
            <a:r>
              <a:rPr lang="sv-SE" sz="1400" dirty="0">
                <a:latin typeface="+mn-lt"/>
                <a:cs typeface="Arial" charset="0"/>
              </a:rPr>
              <a:t>Operatörsnät</a:t>
            </a:r>
          </a:p>
        </p:txBody>
      </p:sp>
      <p:sp>
        <p:nvSpPr>
          <p:cNvPr id="57413" name="textruta 84"/>
          <p:cNvSpPr txBox="1">
            <a:spLocks noChangeArrowheads="1"/>
          </p:cNvSpPr>
          <p:nvPr/>
        </p:nvSpPr>
        <p:spPr bwMode="auto">
          <a:xfrm>
            <a:off x="5173663" y="2686050"/>
            <a:ext cx="1250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algn="ctr" eaLnBrk="1" hangingPunct="1"/>
            <a:r>
              <a:rPr lang="sv-SE" altLang="sv-SE" sz="1200">
                <a:latin typeface="Calibri" pitchFamily="34" charset="0"/>
              </a:rPr>
              <a:t>Gemensam  6-10</a:t>
            </a:r>
          </a:p>
        </p:txBody>
      </p:sp>
      <p:sp>
        <p:nvSpPr>
          <p:cNvPr id="77" name="Ellips 76"/>
          <p:cNvSpPr/>
          <p:nvPr/>
        </p:nvSpPr>
        <p:spPr>
          <a:xfrm>
            <a:off x="896938" y="4816475"/>
            <a:ext cx="95250" cy="889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7415" name="textruta 18"/>
          <p:cNvSpPr txBox="1">
            <a:spLocks noChangeArrowheads="1"/>
          </p:cNvSpPr>
          <p:nvPr/>
        </p:nvSpPr>
        <p:spPr bwMode="auto">
          <a:xfrm>
            <a:off x="1228725" y="4737100"/>
            <a:ext cx="12636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Avlämningspunkt</a:t>
            </a:r>
          </a:p>
        </p:txBody>
      </p:sp>
      <p:sp>
        <p:nvSpPr>
          <p:cNvPr id="57416" name="textruta 84"/>
          <p:cNvSpPr txBox="1">
            <a:spLocks noChangeArrowheads="1"/>
          </p:cNvSpPr>
          <p:nvPr/>
        </p:nvSpPr>
        <p:spPr bwMode="auto">
          <a:xfrm>
            <a:off x="3167063" y="3273425"/>
            <a:ext cx="11731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Gemensam  2-3</a:t>
            </a:r>
          </a:p>
        </p:txBody>
      </p:sp>
      <p:sp>
        <p:nvSpPr>
          <p:cNvPr id="57417" name="textruta 84"/>
          <p:cNvSpPr txBox="1">
            <a:spLocks noChangeArrowheads="1"/>
          </p:cNvSpPr>
          <p:nvPr/>
        </p:nvSpPr>
        <p:spPr bwMode="auto">
          <a:xfrm>
            <a:off x="4960938" y="3736975"/>
            <a:ext cx="1333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Gemensam  4-5</a:t>
            </a:r>
          </a:p>
        </p:txBody>
      </p:sp>
      <p:sp>
        <p:nvSpPr>
          <p:cNvPr id="57418" name="textruta 84"/>
          <p:cNvSpPr txBox="1">
            <a:spLocks noChangeArrowheads="1"/>
          </p:cNvSpPr>
          <p:nvPr/>
        </p:nvSpPr>
        <p:spPr bwMode="auto">
          <a:xfrm>
            <a:off x="6413500" y="3670300"/>
            <a:ext cx="11715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200">
                <a:latin typeface="Calibri" pitchFamily="34" charset="0"/>
              </a:rPr>
              <a:t>Gemensam  6-9</a:t>
            </a:r>
          </a:p>
        </p:txBody>
      </p:sp>
      <p:cxnSp>
        <p:nvCxnSpPr>
          <p:cNvPr id="18" name="Rak pil 17"/>
          <p:cNvCxnSpPr/>
          <p:nvPr/>
        </p:nvCxnSpPr>
        <p:spPr>
          <a:xfrm>
            <a:off x="4344988" y="2667000"/>
            <a:ext cx="3857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Rak pil 80"/>
          <p:cNvCxnSpPr>
            <a:stCxn id="57413" idx="2"/>
          </p:cNvCxnSpPr>
          <p:nvPr/>
        </p:nvCxnSpPr>
        <p:spPr>
          <a:xfrm flipH="1">
            <a:off x="5564188" y="2962275"/>
            <a:ext cx="234950" cy="263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Rak pil 81"/>
          <p:cNvCxnSpPr/>
          <p:nvPr/>
        </p:nvCxnSpPr>
        <p:spPr>
          <a:xfrm flipH="1">
            <a:off x="5005388" y="4000500"/>
            <a:ext cx="3857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Rak pil 82"/>
          <p:cNvCxnSpPr/>
          <p:nvPr/>
        </p:nvCxnSpPr>
        <p:spPr>
          <a:xfrm flipH="1">
            <a:off x="6478588" y="3924300"/>
            <a:ext cx="3857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Rak pil 21"/>
          <p:cNvCxnSpPr>
            <a:stCxn id="57416" idx="2"/>
          </p:cNvCxnSpPr>
          <p:nvPr/>
        </p:nvCxnSpPr>
        <p:spPr>
          <a:xfrm>
            <a:off x="3754438" y="3549650"/>
            <a:ext cx="482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Platshållare för sidfot 2"/>
          <p:cNvSpPr>
            <a:spLocks noGrp="1"/>
          </p:cNvSpPr>
          <p:nvPr>
            <p:ph type="ftr" sz="quarter" idx="11"/>
          </p:nvPr>
        </p:nvSpPr>
        <p:spPr/>
        <p:txBody>
          <a:bodyPr/>
          <a:lstStyle/>
          <a:p>
            <a:r>
              <a:rPr lang="sv-SE"/>
              <a:t>Exempelbilder för byanätsarbete</a:t>
            </a:r>
            <a:endParaRPr lang="sv-SE" dirty="0"/>
          </a:p>
        </p:txBody>
      </p:sp>
    </p:spTree>
    <p:extLst>
      <p:ext uri="{BB962C8B-B14F-4D97-AF65-F5344CB8AC3E}">
        <p14:creationId xmlns:p14="http://schemas.microsoft.com/office/powerpoint/2010/main" val="2417894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Rak 5"/>
          <p:cNvCxnSpPr/>
          <p:nvPr/>
        </p:nvCxnSpPr>
        <p:spPr>
          <a:xfrm>
            <a:off x="838200" y="2968625"/>
            <a:ext cx="7620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8372" name="textruta 6"/>
          <p:cNvSpPr txBox="1">
            <a:spLocks noChangeArrowheads="1"/>
          </p:cNvSpPr>
          <p:nvPr/>
        </p:nvSpPr>
        <p:spPr bwMode="auto">
          <a:xfrm>
            <a:off x="684213" y="4233863"/>
            <a:ext cx="8064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2000">
                <a:latin typeface="Calibri" pitchFamily="34" charset="0"/>
              </a:rPr>
              <a:t>Total kostnad 1 200 000 kr   ------     Medelkostnad:  24 000 kr per fastighet </a:t>
            </a:r>
          </a:p>
        </p:txBody>
      </p:sp>
      <p:sp>
        <p:nvSpPr>
          <p:cNvPr id="58373" name="textruta 7"/>
          <p:cNvSpPr txBox="1">
            <a:spLocks noChangeArrowheads="1"/>
          </p:cNvSpPr>
          <p:nvPr/>
        </p:nvSpPr>
        <p:spPr bwMode="auto">
          <a:xfrm>
            <a:off x="4071938" y="1581150"/>
            <a:ext cx="12271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a:latin typeface="Calibri" pitchFamily="34" charset="0"/>
              </a:rPr>
              <a:t>Fastigheter</a:t>
            </a:r>
          </a:p>
        </p:txBody>
      </p:sp>
      <p:graphicFrame>
        <p:nvGraphicFramePr>
          <p:cNvPr id="10" name="Diagram 9"/>
          <p:cNvGraphicFramePr/>
          <p:nvPr/>
        </p:nvGraphicFramePr>
        <p:xfrm>
          <a:off x="304800" y="1371600"/>
          <a:ext cx="8334375" cy="2940033"/>
        </p:xfrm>
        <a:graphic>
          <a:graphicData uri="http://schemas.openxmlformats.org/drawingml/2006/chart">
            <c:chart xmlns:c="http://schemas.openxmlformats.org/drawingml/2006/chart" xmlns:r="http://schemas.openxmlformats.org/officeDocument/2006/relationships" r:id="rId3"/>
          </a:graphicData>
        </a:graphic>
      </p:graphicFrame>
      <p:sp>
        <p:nvSpPr>
          <p:cNvPr id="7" name="Rubrik 1"/>
          <p:cNvSpPr>
            <a:spLocks noGrp="1"/>
          </p:cNvSpPr>
          <p:nvPr>
            <p:ph type="title" idx="4294967295"/>
          </p:nvPr>
        </p:nvSpPr>
        <p:spPr>
          <a:xfrm>
            <a:off x="668338" y="231775"/>
            <a:ext cx="7713662" cy="1143000"/>
          </a:xfrm>
          <a:prstGeom prst="rect">
            <a:avLst/>
          </a:prstGeom>
        </p:spPr>
        <p:txBody>
          <a:bodyPr/>
          <a:lstStyle/>
          <a:p>
            <a:pPr eaLnBrk="1" fontAlgn="auto" hangingPunct="1">
              <a:spcAft>
                <a:spcPts val="0"/>
              </a:spcAft>
              <a:defRPr/>
            </a:pPr>
            <a:r>
              <a:rPr lang="sv-SE" sz="3200" b="1" dirty="0">
                <a:latin typeface="+mn-lt"/>
              </a:rPr>
              <a:t>Kostnad per medlem i </a:t>
            </a:r>
            <a:r>
              <a:rPr lang="sv-SE" sz="3200" b="1" dirty="0" err="1">
                <a:latin typeface="+mn-lt"/>
              </a:rPr>
              <a:t>Fiberby</a:t>
            </a:r>
            <a:endParaRPr lang="sv-SE" sz="3200" b="1" dirty="0">
              <a:latin typeface="+mn-lt"/>
            </a:endParaRPr>
          </a:p>
        </p:txBody>
      </p:sp>
      <p:sp>
        <p:nvSpPr>
          <p:cNvPr id="58376" name="textruta 1"/>
          <p:cNvSpPr txBox="1">
            <a:spLocks noChangeArrowheads="1"/>
          </p:cNvSpPr>
          <p:nvPr/>
        </p:nvSpPr>
        <p:spPr bwMode="auto">
          <a:xfrm>
            <a:off x="107950" y="1012825"/>
            <a:ext cx="20875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r>
              <a:rPr lang="sv-SE" altLang="sv-SE" sz="1000">
                <a:latin typeface="Arial" pitchFamily="34" charset="0"/>
              </a:rPr>
              <a:t>Investeringskostnad/fastighet</a:t>
            </a:r>
          </a:p>
        </p:txBody>
      </p:sp>
      <p:sp>
        <p:nvSpPr>
          <p:cNvPr id="11" name="textruta 3"/>
          <p:cNvSpPr txBox="1">
            <a:spLocks noChangeArrowheads="1"/>
          </p:cNvSpPr>
          <p:nvPr/>
        </p:nvSpPr>
        <p:spPr bwMode="auto">
          <a:xfrm>
            <a:off x="728663" y="4697413"/>
            <a:ext cx="7920037" cy="1384300"/>
          </a:xfrm>
          <a:prstGeom prst="rect">
            <a:avLst/>
          </a:prstGeom>
          <a:noFill/>
          <a:ln w="9525">
            <a:solidFill>
              <a:srgbClr val="000000"/>
            </a:solidFill>
            <a:prstDash val="dash"/>
            <a:miter lim="800000"/>
            <a:headEnd/>
            <a:tailEnd/>
          </a:ln>
          <a:extLst/>
        </p:spPr>
        <p:txBody>
          <a:bodyPr>
            <a:spAutoFit/>
          </a:bodyPr>
          <a:lstStyle>
            <a:lvl1pPr eaLnBrk="0" hangingPunct="0">
              <a:defRPr>
                <a:solidFill>
                  <a:schemeClr val="tx1"/>
                </a:solidFill>
                <a:latin typeface="Berlin Sans FB Demi" pitchFamily="34" charset="0"/>
                <a:cs typeface="Arial" charset="0"/>
              </a:defRPr>
            </a:lvl1pPr>
            <a:lvl2pPr marL="742950" indent="-285750" eaLnBrk="0" hangingPunct="0">
              <a:defRPr>
                <a:solidFill>
                  <a:schemeClr val="tx1"/>
                </a:solidFill>
                <a:latin typeface="Berlin Sans FB Demi" pitchFamily="34" charset="0"/>
                <a:cs typeface="Arial" charset="0"/>
              </a:defRPr>
            </a:lvl2pPr>
            <a:lvl3pPr marL="1143000" indent="-228600" eaLnBrk="0" hangingPunct="0">
              <a:defRPr>
                <a:solidFill>
                  <a:schemeClr val="tx1"/>
                </a:solidFill>
                <a:latin typeface="Berlin Sans FB Demi" pitchFamily="34" charset="0"/>
                <a:cs typeface="Arial" charset="0"/>
              </a:defRPr>
            </a:lvl3pPr>
            <a:lvl4pPr marL="1600200" indent="-228600" eaLnBrk="0" hangingPunct="0">
              <a:defRPr>
                <a:solidFill>
                  <a:schemeClr val="tx1"/>
                </a:solidFill>
                <a:latin typeface="Berlin Sans FB Demi" pitchFamily="34" charset="0"/>
                <a:cs typeface="Arial" charset="0"/>
              </a:defRPr>
            </a:lvl4pPr>
            <a:lvl5pPr marL="2057400" indent="-228600" eaLnBrk="0" hangingPunct="0">
              <a:defRPr>
                <a:solidFill>
                  <a:schemeClr val="tx1"/>
                </a:solidFill>
                <a:latin typeface="Berlin Sans FB Demi" pitchFamily="34" charset="0"/>
                <a:cs typeface="Arial" charset="0"/>
              </a:defRPr>
            </a:lvl5pPr>
            <a:lvl6pPr marL="2514600" indent="-228600" eaLnBrk="0" fontAlgn="base" hangingPunct="0">
              <a:spcBef>
                <a:spcPct val="0"/>
              </a:spcBef>
              <a:spcAft>
                <a:spcPct val="0"/>
              </a:spcAft>
              <a:defRPr>
                <a:solidFill>
                  <a:schemeClr val="tx1"/>
                </a:solidFill>
                <a:latin typeface="Berlin Sans FB Demi" pitchFamily="34" charset="0"/>
                <a:cs typeface="Arial" charset="0"/>
              </a:defRPr>
            </a:lvl6pPr>
            <a:lvl7pPr marL="2971800" indent="-228600" eaLnBrk="0" fontAlgn="base" hangingPunct="0">
              <a:spcBef>
                <a:spcPct val="0"/>
              </a:spcBef>
              <a:spcAft>
                <a:spcPct val="0"/>
              </a:spcAft>
              <a:defRPr>
                <a:solidFill>
                  <a:schemeClr val="tx1"/>
                </a:solidFill>
                <a:latin typeface="Berlin Sans FB Demi" pitchFamily="34" charset="0"/>
                <a:cs typeface="Arial" charset="0"/>
              </a:defRPr>
            </a:lvl7pPr>
            <a:lvl8pPr marL="3429000" indent="-228600" eaLnBrk="0" fontAlgn="base" hangingPunct="0">
              <a:spcBef>
                <a:spcPct val="0"/>
              </a:spcBef>
              <a:spcAft>
                <a:spcPct val="0"/>
              </a:spcAft>
              <a:defRPr>
                <a:solidFill>
                  <a:schemeClr val="tx1"/>
                </a:solidFill>
                <a:latin typeface="Berlin Sans FB Demi" pitchFamily="34" charset="0"/>
                <a:cs typeface="Arial" charset="0"/>
              </a:defRPr>
            </a:lvl8pPr>
            <a:lvl9pPr marL="3886200" indent="-228600" eaLnBrk="0" fontAlgn="base" hangingPunct="0">
              <a:spcBef>
                <a:spcPct val="0"/>
              </a:spcBef>
              <a:spcAft>
                <a:spcPct val="0"/>
              </a:spcAft>
              <a:defRPr>
                <a:solidFill>
                  <a:schemeClr val="tx1"/>
                </a:solidFill>
                <a:latin typeface="Berlin Sans FB Demi" pitchFamily="34" charset="0"/>
                <a:cs typeface="Arial" charset="0"/>
              </a:defRPr>
            </a:lvl9pPr>
          </a:lstStyle>
          <a:p>
            <a:pPr eaLnBrk="1" hangingPunct="1">
              <a:defRPr/>
            </a:pPr>
            <a:r>
              <a:rPr lang="sv-SE" sz="1400" b="1" dirty="0">
                <a:latin typeface="Calibri" pitchFamily="34" charset="0"/>
              </a:rPr>
              <a:t>Betalningsmodeller</a:t>
            </a:r>
          </a:p>
          <a:p>
            <a:pPr eaLnBrk="1" hangingPunct="1">
              <a:defRPr/>
            </a:pPr>
            <a:r>
              <a:rPr lang="sv-SE" sz="1400" dirty="0">
                <a:latin typeface="Calibri" pitchFamily="34" charset="0"/>
              </a:rPr>
              <a:t>Modell 1:  Alla betalar lika stor insats  och anslutningsavgift för att täcka investeringskostnaderna</a:t>
            </a:r>
          </a:p>
          <a:p>
            <a:pPr marL="800100" indent="-800100" eaLnBrk="1" hangingPunct="1">
              <a:defRPr/>
            </a:pPr>
            <a:r>
              <a:rPr lang="sv-SE" sz="1400" dirty="0">
                <a:latin typeface="Calibri" pitchFamily="34" charset="0"/>
              </a:rPr>
              <a:t>Modell 2:  De som inte kan betala sin insats och anslutningsavgift kan  i stället betala en finansiell avgift (ränta plus amortering),  månads- eller årsvis </a:t>
            </a:r>
          </a:p>
          <a:p>
            <a:pPr marL="800100" indent="-800100" eaLnBrk="1" hangingPunct="1">
              <a:defRPr/>
            </a:pPr>
            <a:r>
              <a:rPr lang="sv-SE" sz="1400" dirty="0">
                <a:latin typeface="Calibri" pitchFamily="34" charset="0"/>
              </a:rPr>
              <a:t>Modell 3:  Fastighetsägaren betalar en insats  och anslutningsavgift som avspeglar den faktiska kostnaden för sin fastighet</a:t>
            </a:r>
          </a:p>
        </p:txBody>
      </p:sp>
      <p:sp>
        <p:nvSpPr>
          <p:cNvPr id="2" name="Platshållare för sidfot 1"/>
          <p:cNvSpPr>
            <a:spLocks noGrp="1"/>
          </p:cNvSpPr>
          <p:nvPr>
            <p:ph type="ftr" sz="quarter" idx="11"/>
          </p:nvPr>
        </p:nvSpPr>
        <p:spPr/>
        <p:txBody>
          <a:bodyPr/>
          <a:lstStyle/>
          <a:p>
            <a:pPr>
              <a:defRPr/>
            </a:pPr>
            <a:r>
              <a:rPr lang="sv-SE"/>
              <a:t>Exempelbilder för byanätsarbete</a:t>
            </a:r>
          </a:p>
        </p:txBody>
      </p:sp>
    </p:spTree>
    <p:extLst>
      <p:ext uri="{BB962C8B-B14F-4D97-AF65-F5344CB8AC3E}">
        <p14:creationId xmlns:p14="http://schemas.microsoft.com/office/powerpoint/2010/main" val="329193420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6513"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60420" name="Rubrik 1"/>
          <p:cNvSpPr>
            <a:spLocks noGrp="1"/>
          </p:cNvSpPr>
          <p:nvPr>
            <p:ph type="title" idx="4294967295"/>
          </p:nvPr>
        </p:nvSpPr>
        <p:spPr bwMode="auto">
          <a:xfrm>
            <a:off x="228600" y="115888"/>
            <a:ext cx="8610600" cy="609600"/>
          </a:xfrm>
          <a:prstGeom prst="rect">
            <a:avLst/>
          </a:prstGeo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ltLang="sv-SE" sz="2400" b="1"/>
              <a:t>Investeringskalkyl för det passiva nätet i Fiberby</a:t>
            </a:r>
          </a:p>
        </p:txBody>
      </p:sp>
      <p:graphicFrame>
        <p:nvGraphicFramePr>
          <p:cNvPr id="4" name="Platshållare för innehåll 3"/>
          <p:cNvGraphicFramePr>
            <a:graphicFrameLocks noGrp="1"/>
          </p:cNvGraphicFramePr>
          <p:nvPr>
            <p:ph idx="4294967295"/>
          </p:nvPr>
        </p:nvGraphicFramePr>
        <p:xfrm>
          <a:off x="533400" y="792163"/>
          <a:ext cx="8229600" cy="1484312"/>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71078">
                <a:tc>
                  <a:txBody>
                    <a:bodyPr/>
                    <a:lstStyle/>
                    <a:p>
                      <a:r>
                        <a:rPr lang="sv-SE" sz="1200" dirty="0"/>
                        <a:t>Grundfakta</a:t>
                      </a:r>
                    </a:p>
                  </a:txBody>
                  <a:tcPr marT="45749" marB="45749"/>
                </a:tc>
                <a:tc>
                  <a:txBody>
                    <a:bodyPr/>
                    <a:lstStyle/>
                    <a:p>
                      <a:endParaRPr lang="sv-SE" sz="1200"/>
                    </a:p>
                  </a:txBody>
                  <a:tcPr marT="45749" marB="45749"/>
                </a:tc>
                <a:tc>
                  <a:txBody>
                    <a:bodyPr/>
                    <a:lstStyle/>
                    <a:p>
                      <a:r>
                        <a:rPr lang="sv-SE" sz="1200" dirty="0"/>
                        <a:t>Kommentarer</a:t>
                      </a:r>
                    </a:p>
                  </a:txBody>
                  <a:tcPr marT="45749" marB="45749"/>
                </a:tc>
                <a:extLst>
                  <a:ext uri="{0D108BD9-81ED-4DB2-BD59-A6C34878D82A}">
                    <a16:rowId xmlns:a16="http://schemas.microsoft.com/office/drawing/2014/main" val="10000"/>
                  </a:ext>
                </a:extLst>
              </a:tr>
              <a:tr h="371078">
                <a:tc>
                  <a:txBody>
                    <a:bodyPr/>
                    <a:lstStyle/>
                    <a:p>
                      <a:r>
                        <a:rPr lang="sv-SE" sz="1200" dirty="0"/>
                        <a:t>Antal hushåll totalt</a:t>
                      </a:r>
                    </a:p>
                  </a:txBody>
                  <a:tcPr marT="45749" marB="45749"/>
                </a:tc>
                <a:tc>
                  <a:txBody>
                    <a:bodyPr/>
                    <a:lstStyle/>
                    <a:p>
                      <a:pPr algn="r"/>
                      <a:r>
                        <a:rPr lang="sv-SE" sz="1200" dirty="0"/>
                        <a:t>64</a:t>
                      </a:r>
                    </a:p>
                  </a:txBody>
                  <a:tcPr marT="45749" marB="45749"/>
                </a:tc>
                <a:tc>
                  <a:txBody>
                    <a:bodyPr/>
                    <a:lstStyle/>
                    <a:p>
                      <a:r>
                        <a:rPr lang="sv-SE" sz="1200" dirty="0"/>
                        <a:t>Visar potential för utbyggnad.</a:t>
                      </a:r>
                    </a:p>
                  </a:txBody>
                  <a:tcPr marT="45749" marB="45749"/>
                </a:tc>
                <a:extLst>
                  <a:ext uri="{0D108BD9-81ED-4DB2-BD59-A6C34878D82A}">
                    <a16:rowId xmlns:a16="http://schemas.microsoft.com/office/drawing/2014/main" val="10001"/>
                  </a:ext>
                </a:extLst>
              </a:tr>
              <a:tr h="371078">
                <a:tc>
                  <a:txBody>
                    <a:bodyPr/>
                    <a:lstStyle/>
                    <a:p>
                      <a:r>
                        <a:rPr lang="sv-SE" sz="1200" dirty="0"/>
                        <a:t>Antal företag</a:t>
                      </a:r>
                    </a:p>
                  </a:txBody>
                  <a:tcPr marT="45749" marB="45749"/>
                </a:tc>
                <a:tc>
                  <a:txBody>
                    <a:bodyPr/>
                    <a:lstStyle/>
                    <a:p>
                      <a:pPr algn="r"/>
                      <a:r>
                        <a:rPr lang="sv-SE" sz="1200" dirty="0"/>
                        <a:t>7</a:t>
                      </a:r>
                    </a:p>
                  </a:txBody>
                  <a:tcPr marT="45749" marB="45749"/>
                </a:tc>
                <a:tc>
                  <a:txBody>
                    <a:bodyPr/>
                    <a:lstStyle/>
                    <a:p>
                      <a:endParaRPr lang="sv-SE" sz="1200" dirty="0"/>
                    </a:p>
                  </a:txBody>
                  <a:tcPr marT="45749" marB="45749"/>
                </a:tc>
                <a:extLst>
                  <a:ext uri="{0D108BD9-81ED-4DB2-BD59-A6C34878D82A}">
                    <a16:rowId xmlns:a16="http://schemas.microsoft.com/office/drawing/2014/main" val="10002"/>
                  </a:ext>
                </a:extLst>
              </a:tr>
              <a:tr h="371078">
                <a:tc>
                  <a:txBody>
                    <a:bodyPr/>
                    <a:lstStyle/>
                    <a:p>
                      <a:r>
                        <a:rPr lang="sv-SE" sz="1200" dirty="0"/>
                        <a:t>Antal medlemmar</a:t>
                      </a:r>
                    </a:p>
                  </a:txBody>
                  <a:tcPr marT="45749" marB="45749"/>
                </a:tc>
                <a:tc>
                  <a:txBody>
                    <a:bodyPr/>
                    <a:lstStyle/>
                    <a:p>
                      <a:pPr algn="r"/>
                      <a:r>
                        <a:rPr lang="sv-SE" sz="1200" dirty="0"/>
                        <a:t>50</a:t>
                      </a:r>
                    </a:p>
                  </a:txBody>
                  <a:tcPr marT="45749" marB="45749"/>
                </a:tc>
                <a:tc>
                  <a:txBody>
                    <a:bodyPr/>
                    <a:lstStyle/>
                    <a:p>
                      <a:r>
                        <a:rPr lang="sv-SE" sz="1200" dirty="0"/>
                        <a:t>Viktigt att få hög anslutningsgrad från början.</a:t>
                      </a:r>
                    </a:p>
                  </a:txBody>
                  <a:tcPr marT="45749" marB="45749"/>
                </a:tc>
                <a:extLst>
                  <a:ext uri="{0D108BD9-81ED-4DB2-BD59-A6C34878D82A}">
                    <a16:rowId xmlns:a16="http://schemas.microsoft.com/office/drawing/2014/main" val="10003"/>
                  </a:ext>
                </a:extLst>
              </a:tr>
            </a:tbl>
          </a:graphicData>
        </a:graphic>
      </p:graphicFrame>
      <p:graphicFrame>
        <p:nvGraphicFramePr>
          <p:cNvPr id="5" name="Tabell 4"/>
          <p:cNvGraphicFramePr>
            <a:graphicFrameLocks noGrp="1"/>
          </p:cNvGraphicFramePr>
          <p:nvPr/>
        </p:nvGraphicFramePr>
        <p:xfrm>
          <a:off x="533400" y="2239963"/>
          <a:ext cx="8229600" cy="2398712"/>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70987">
                <a:tc>
                  <a:txBody>
                    <a:bodyPr/>
                    <a:lstStyle/>
                    <a:p>
                      <a:r>
                        <a:rPr lang="sv-SE" sz="1200" dirty="0"/>
                        <a:t>Projektkostnader</a:t>
                      </a:r>
                    </a:p>
                  </a:txBody>
                  <a:tcPr marT="45738" marB="45738"/>
                </a:tc>
                <a:tc>
                  <a:txBody>
                    <a:bodyPr/>
                    <a:lstStyle/>
                    <a:p>
                      <a:r>
                        <a:rPr lang="sv-SE" sz="1200" dirty="0"/>
                        <a:t>SEK, </a:t>
                      </a:r>
                      <a:r>
                        <a:rPr lang="sv-SE" sz="1200" dirty="0" err="1"/>
                        <a:t>exkl</a:t>
                      </a:r>
                      <a:r>
                        <a:rPr lang="sv-SE" sz="1200" dirty="0"/>
                        <a:t> moms</a:t>
                      </a:r>
                    </a:p>
                  </a:txBody>
                  <a:tcPr marT="45738" marB="45738"/>
                </a:tc>
                <a:tc>
                  <a:txBody>
                    <a:bodyPr/>
                    <a:lstStyle/>
                    <a:p>
                      <a:endParaRPr lang="sv-SE" sz="1200" dirty="0"/>
                    </a:p>
                  </a:txBody>
                  <a:tcPr marT="45738" marB="45738"/>
                </a:tc>
                <a:extLst>
                  <a:ext uri="{0D108BD9-81ED-4DB2-BD59-A6C34878D82A}">
                    <a16:rowId xmlns:a16="http://schemas.microsoft.com/office/drawing/2014/main" val="10000"/>
                  </a:ext>
                </a:extLst>
              </a:tr>
              <a:tr h="457382">
                <a:tc>
                  <a:txBody>
                    <a:bodyPr/>
                    <a:lstStyle/>
                    <a:p>
                      <a:r>
                        <a:rPr lang="sv-SE" sz="1200" dirty="0"/>
                        <a:t>Grävkostnader</a:t>
                      </a:r>
                    </a:p>
                  </a:txBody>
                  <a:tcPr marT="45738" marB="45738"/>
                </a:tc>
                <a:tc>
                  <a:txBody>
                    <a:bodyPr/>
                    <a:lstStyle/>
                    <a:p>
                      <a:pPr algn="r"/>
                      <a:r>
                        <a:rPr lang="sv-SE" sz="1200" dirty="0"/>
                        <a:t>600 000</a:t>
                      </a:r>
                    </a:p>
                  </a:txBody>
                  <a:tcPr marT="45738" marB="45738"/>
                </a:tc>
                <a:tc>
                  <a:txBody>
                    <a:bodyPr/>
                    <a:lstStyle/>
                    <a:p>
                      <a:r>
                        <a:rPr lang="sv-SE" sz="1200" dirty="0"/>
                        <a:t>Anslutningspunkten bör ligga ”mitt i byn”.</a:t>
                      </a:r>
                      <a:r>
                        <a:rPr lang="sv-SE" sz="1200" baseline="0" dirty="0"/>
                        <a:t>  Kabeln förläggs vanligtvis utefter vägar.</a:t>
                      </a:r>
                      <a:endParaRPr lang="sv-SE" sz="1200" dirty="0"/>
                    </a:p>
                  </a:txBody>
                  <a:tcPr marT="45738" marB="45738"/>
                </a:tc>
                <a:extLst>
                  <a:ext uri="{0D108BD9-81ED-4DB2-BD59-A6C34878D82A}">
                    <a16:rowId xmlns:a16="http://schemas.microsoft.com/office/drawing/2014/main" val="10001"/>
                  </a:ext>
                </a:extLst>
              </a:tr>
              <a:tr h="370987">
                <a:tc>
                  <a:txBody>
                    <a:bodyPr/>
                    <a:lstStyle/>
                    <a:p>
                      <a:r>
                        <a:rPr lang="sv-SE" sz="1200" dirty="0"/>
                        <a:t>Installation</a:t>
                      </a:r>
                    </a:p>
                  </a:txBody>
                  <a:tcPr marT="45738" marB="45738"/>
                </a:tc>
                <a:tc>
                  <a:txBody>
                    <a:bodyPr/>
                    <a:lstStyle/>
                    <a:p>
                      <a:pPr algn="r"/>
                      <a:r>
                        <a:rPr lang="sv-SE" sz="1200" dirty="0"/>
                        <a:t>200 000</a:t>
                      </a:r>
                    </a:p>
                  </a:txBody>
                  <a:tcPr marT="45738" marB="45738"/>
                </a:tc>
                <a:tc>
                  <a:txBody>
                    <a:bodyPr/>
                    <a:lstStyle/>
                    <a:p>
                      <a:r>
                        <a:rPr lang="sv-SE" sz="1200" dirty="0"/>
                        <a:t>Största kostnaden är fiberskarvning.</a:t>
                      </a:r>
                    </a:p>
                  </a:txBody>
                  <a:tcPr marT="45738" marB="45738"/>
                </a:tc>
                <a:extLst>
                  <a:ext uri="{0D108BD9-81ED-4DB2-BD59-A6C34878D82A}">
                    <a16:rowId xmlns:a16="http://schemas.microsoft.com/office/drawing/2014/main" val="10002"/>
                  </a:ext>
                </a:extLst>
              </a:tr>
              <a:tr h="370987">
                <a:tc>
                  <a:txBody>
                    <a:bodyPr/>
                    <a:lstStyle/>
                    <a:p>
                      <a:r>
                        <a:rPr lang="sv-SE" sz="1200" dirty="0"/>
                        <a:t>Materiel</a:t>
                      </a:r>
                    </a:p>
                  </a:txBody>
                  <a:tcPr marT="45738" marB="45738"/>
                </a:tc>
                <a:tc>
                  <a:txBody>
                    <a:bodyPr/>
                    <a:lstStyle/>
                    <a:p>
                      <a:pPr algn="r"/>
                      <a:r>
                        <a:rPr lang="sv-SE" sz="1200" dirty="0"/>
                        <a:t>300 000</a:t>
                      </a:r>
                    </a:p>
                  </a:txBody>
                  <a:tcPr marT="45738" marB="45738"/>
                </a:tc>
                <a:tc>
                  <a:txBody>
                    <a:bodyPr/>
                    <a:lstStyle/>
                    <a:p>
                      <a:r>
                        <a:rPr lang="sv-SE" sz="1200" dirty="0"/>
                        <a:t>Rör, dukter, kabel,</a:t>
                      </a:r>
                      <a:r>
                        <a:rPr lang="sv-SE" sz="1200" baseline="0" dirty="0"/>
                        <a:t> skarvbrunnar o d.</a:t>
                      </a:r>
                      <a:endParaRPr lang="sv-SE" sz="1200" dirty="0"/>
                    </a:p>
                  </a:txBody>
                  <a:tcPr marT="45738" marB="45738"/>
                </a:tc>
                <a:extLst>
                  <a:ext uri="{0D108BD9-81ED-4DB2-BD59-A6C34878D82A}">
                    <a16:rowId xmlns:a16="http://schemas.microsoft.com/office/drawing/2014/main" val="10003"/>
                  </a:ext>
                </a:extLst>
              </a:tr>
              <a:tr h="370987">
                <a:tc>
                  <a:txBody>
                    <a:bodyPr/>
                    <a:lstStyle/>
                    <a:p>
                      <a:r>
                        <a:rPr lang="sv-SE" sz="1200" dirty="0"/>
                        <a:t>Projektering</a:t>
                      </a:r>
                    </a:p>
                  </a:txBody>
                  <a:tcPr marT="45738" marB="45738"/>
                </a:tc>
                <a:tc>
                  <a:txBody>
                    <a:bodyPr/>
                    <a:lstStyle/>
                    <a:p>
                      <a:pPr algn="r"/>
                      <a:r>
                        <a:rPr lang="sv-SE" sz="1200" dirty="0"/>
                        <a:t>100 000</a:t>
                      </a:r>
                    </a:p>
                  </a:txBody>
                  <a:tcPr marT="45738" marB="45738"/>
                </a:tc>
                <a:tc>
                  <a:txBody>
                    <a:bodyPr/>
                    <a:lstStyle/>
                    <a:p>
                      <a:endParaRPr lang="sv-SE" sz="1200" dirty="0"/>
                    </a:p>
                  </a:txBody>
                  <a:tcPr marT="45738" marB="45738"/>
                </a:tc>
                <a:extLst>
                  <a:ext uri="{0D108BD9-81ED-4DB2-BD59-A6C34878D82A}">
                    <a16:rowId xmlns:a16="http://schemas.microsoft.com/office/drawing/2014/main" val="10004"/>
                  </a:ext>
                </a:extLst>
              </a:tr>
              <a:tr h="457382">
                <a:tc>
                  <a:txBody>
                    <a:bodyPr/>
                    <a:lstStyle/>
                    <a:p>
                      <a:r>
                        <a:rPr lang="sv-SE" sz="1200" b="1" dirty="0"/>
                        <a:t>Total byggkostnad </a:t>
                      </a:r>
                    </a:p>
                  </a:txBody>
                  <a:tcPr marT="45738" marB="45738"/>
                </a:tc>
                <a:tc>
                  <a:txBody>
                    <a:bodyPr/>
                    <a:lstStyle/>
                    <a:p>
                      <a:pPr algn="r"/>
                      <a:r>
                        <a:rPr lang="sv-SE" sz="1200" dirty="0"/>
                        <a:t>1 200 000</a:t>
                      </a:r>
                    </a:p>
                  </a:txBody>
                  <a:tcPr marT="45738" marB="45738"/>
                </a:tc>
                <a:tc>
                  <a:txBody>
                    <a:bodyPr/>
                    <a:lstStyle/>
                    <a:p>
                      <a:endParaRPr lang="sv-SE" sz="1200" dirty="0">
                        <a:solidFill>
                          <a:srgbClr val="FF0000"/>
                        </a:solidFill>
                      </a:endParaRPr>
                    </a:p>
                  </a:txBody>
                  <a:tcPr marT="45738" marB="45738"/>
                </a:tc>
                <a:extLst>
                  <a:ext uri="{0D108BD9-81ED-4DB2-BD59-A6C34878D82A}">
                    <a16:rowId xmlns:a16="http://schemas.microsoft.com/office/drawing/2014/main" val="10005"/>
                  </a:ext>
                </a:extLst>
              </a:tr>
            </a:tbl>
          </a:graphicData>
        </a:graphic>
      </p:graphicFrame>
      <p:graphicFrame>
        <p:nvGraphicFramePr>
          <p:cNvPr id="6" name="Tabell 5"/>
          <p:cNvGraphicFramePr>
            <a:graphicFrameLocks noGrp="1"/>
          </p:cNvGraphicFramePr>
          <p:nvPr/>
        </p:nvGraphicFramePr>
        <p:xfrm>
          <a:off x="519113" y="5441950"/>
          <a:ext cx="8229600" cy="1011238"/>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70541">
                <a:tc>
                  <a:txBody>
                    <a:bodyPr/>
                    <a:lstStyle/>
                    <a:p>
                      <a:r>
                        <a:rPr lang="sv-SE" sz="1200" b="0" dirty="0"/>
                        <a:t>Finansiering</a:t>
                      </a:r>
                    </a:p>
                  </a:txBody>
                  <a:tcPr marT="45683" marB="45683"/>
                </a:tc>
                <a:tc>
                  <a:txBody>
                    <a:bodyPr/>
                    <a:lstStyle/>
                    <a:p>
                      <a:pPr algn="r"/>
                      <a:r>
                        <a:rPr lang="sv-SE" sz="1200" dirty="0"/>
                        <a:t>SEK, </a:t>
                      </a:r>
                      <a:r>
                        <a:rPr lang="sv-SE" sz="1200" dirty="0" err="1"/>
                        <a:t>exkl</a:t>
                      </a:r>
                      <a:r>
                        <a:rPr lang="sv-SE" sz="1200" dirty="0"/>
                        <a:t> moms</a:t>
                      </a:r>
                    </a:p>
                  </a:txBody>
                  <a:tcPr marT="45683" marB="45683"/>
                </a:tc>
                <a:tc>
                  <a:txBody>
                    <a:bodyPr/>
                    <a:lstStyle/>
                    <a:p>
                      <a:endParaRPr lang="sv-SE" sz="1200" dirty="0"/>
                    </a:p>
                  </a:txBody>
                  <a:tcPr marT="45683" marB="45683"/>
                </a:tc>
                <a:extLst>
                  <a:ext uri="{0D108BD9-81ED-4DB2-BD59-A6C34878D82A}">
                    <a16:rowId xmlns:a16="http://schemas.microsoft.com/office/drawing/2014/main" val="10000"/>
                  </a:ext>
                </a:extLst>
              </a:tr>
              <a:tr h="640697">
                <a:tc>
                  <a:txBody>
                    <a:bodyPr/>
                    <a:lstStyle/>
                    <a:p>
                      <a:r>
                        <a:rPr lang="sv-SE" sz="1200" b="0" dirty="0"/>
                        <a:t>Fastighetens</a:t>
                      </a:r>
                      <a:r>
                        <a:rPr lang="sv-SE" sz="1200" b="0" baseline="0" dirty="0"/>
                        <a:t> investering  efter  extern finansiering</a:t>
                      </a:r>
                      <a:endParaRPr lang="sv-SE" sz="1200" b="0" dirty="0"/>
                    </a:p>
                  </a:txBody>
                  <a:tcPr marT="45683" marB="45683"/>
                </a:tc>
                <a:tc>
                  <a:txBody>
                    <a:bodyPr/>
                    <a:lstStyle/>
                    <a:p>
                      <a:pPr algn="r"/>
                      <a:r>
                        <a:rPr lang="sv-SE" sz="1200" dirty="0"/>
                        <a:t>15</a:t>
                      </a:r>
                      <a:r>
                        <a:rPr lang="sv-SE" sz="1200" baseline="0" dirty="0"/>
                        <a:t> 000</a:t>
                      </a:r>
                      <a:endParaRPr lang="sv-SE" sz="1200" dirty="0"/>
                    </a:p>
                  </a:txBody>
                  <a:tcPr marT="45683" marB="45683"/>
                </a:tc>
                <a:tc>
                  <a:txBody>
                    <a:bodyPr/>
                    <a:lstStyle/>
                    <a:p>
                      <a:r>
                        <a:rPr lang="sv-SE" sz="1200" dirty="0">
                          <a:solidFill>
                            <a:schemeClr val="tx1"/>
                          </a:solidFill>
                        </a:rPr>
                        <a:t>Kostnaden kan  </a:t>
                      </a:r>
                      <a:r>
                        <a:rPr lang="sv-SE" sz="1200" baseline="0" dirty="0">
                          <a:solidFill>
                            <a:schemeClr val="tx1"/>
                          </a:solidFill>
                        </a:rPr>
                        <a:t>reduceras  med eget arbete </a:t>
                      </a:r>
                      <a:endParaRPr lang="sv-SE" sz="1200" baseline="0" dirty="0">
                        <a:solidFill>
                          <a:srgbClr val="FF0000"/>
                        </a:solidFill>
                      </a:endParaRPr>
                    </a:p>
                    <a:p>
                      <a:endParaRPr lang="sv-SE" sz="1200" baseline="0" dirty="0">
                        <a:solidFill>
                          <a:schemeClr val="tx1"/>
                        </a:solidFill>
                      </a:endParaRPr>
                    </a:p>
                    <a:p>
                      <a:r>
                        <a:rPr lang="sv-SE" sz="1200" baseline="0" dirty="0">
                          <a:solidFill>
                            <a:schemeClr val="tx1"/>
                          </a:solidFill>
                        </a:rPr>
                        <a:t>Därutöver kommer kostnader för den årliga driften.</a:t>
                      </a:r>
                      <a:endParaRPr lang="sv-SE" sz="1200" dirty="0">
                        <a:solidFill>
                          <a:schemeClr val="tx1"/>
                        </a:solidFill>
                      </a:endParaRPr>
                    </a:p>
                  </a:txBody>
                  <a:tcPr marT="45683" marB="45683"/>
                </a:tc>
                <a:extLst>
                  <a:ext uri="{0D108BD9-81ED-4DB2-BD59-A6C34878D82A}">
                    <a16:rowId xmlns:a16="http://schemas.microsoft.com/office/drawing/2014/main" val="10001"/>
                  </a:ext>
                </a:extLst>
              </a:tr>
            </a:tbl>
          </a:graphicData>
        </a:graphic>
      </p:graphicFrame>
      <p:graphicFrame>
        <p:nvGraphicFramePr>
          <p:cNvPr id="9" name="Tabell 3"/>
          <p:cNvGraphicFramePr>
            <a:graphicFrameLocks noGrp="1"/>
          </p:cNvGraphicFramePr>
          <p:nvPr/>
        </p:nvGraphicFramePr>
        <p:xfrm>
          <a:off x="519113" y="4581525"/>
          <a:ext cx="8229600" cy="1096968"/>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274241">
                <a:tc>
                  <a:txBody>
                    <a:bodyPr/>
                    <a:lstStyle/>
                    <a:p>
                      <a:r>
                        <a:rPr lang="sv-SE" sz="1200" dirty="0"/>
                        <a:t>Extern</a:t>
                      </a:r>
                      <a:r>
                        <a:rPr lang="sv-SE" sz="1200" baseline="0" dirty="0"/>
                        <a:t> finansiering</a:t>
                      </a:r>
                      <a:endParaRPr lang="sv-SE" sz="1200" dirty="0"/>
                    </a:p>
                  </a:txBody>
                  <a:tcPr marT="45681" marB="45681"/>
                </a:tc>
                <a:tc>
                  <a:txBody>
                    <a:bodyPr/>
                    <a:lstStyle/>
                    <a:p>
                      <a:endParaRPr lang="sv-SE" sz="1200" dirty="0"/>
                    </a:p>
                  </a:txBody>
                  <a:tcPr marT="45681" marB="45681"/>
                </a:tc>
                <a:tc>
                  <a:txBody>
                    <a:bodyPr/>
                    <a:lstStyle/>
                    <a:p>
                      <a:endParaRPr lang="sv-SE" sz="1200"/>
                    </a:p>
                  </a:txBody>
                  <a:tcPr marT="45681" marB="45681"/>
                </a:tc>
                <a:extLst>
                  <a:ext uri="{0D108BD9-81ED-4DB2-BD59-A6C34878D82A}">
                    <a16:rowId xmlns:a16="http://schemas.microsoft.com/office/drawing/2014/main" val="10000"/>
                  </a:ext>
                </a:extLst>
              </a:tr>
              <a:tr h="274241">
                <a:tc>
                  <a:txBody>
                    <a:bodyPr/>
                    <a:lstStyle/>
                    <a:p>
                      <a:r>
                        <a:rPr lang="sv-SE" sz="1200" dirty="0"/>
                        <a:t>Bidrag från kommunen</a:t>
                      </a:r>
                    </a:p>
                  </a:txBody>
                  <a:tcPr marT="45681" marB="45681"/>
                </a:tc>
                <a:tc>
                  <a:txBody>
                    <a:bodyPr/>
                    <a:lstStyle/>
                    <a:p>
                      <a:pPr algn="r"/>
                      <a:r>
                        <a:rPr lang="sv-SE" sz="1200" dirty="0"/>
                        <a:t>180 000</a:t>
                      </a:r>
                    </a:p>
                  </a:txBody>
                  <a:tcPr marT="45681" marB="45681"/>
                </a:tc>
                <a:tc>
                  <a:txBody>
                    <a:bodyPr/>
                    <a:lstStyle/>
                    <a:p>
                      <a:r>
                        <a:rPr lang="sv-SE" sz="1200" dirty="0"/>
                        <a:t>40% av den totala offentliga finansieringen</a:t>
                      </a:r>
                    </a:p>
                  </a:txBody>
                  <a:tcPr marT="45681" marB="45681"/>
                </a:tc>
                <a:extLst>
                  <a:ext uri="{0D108BD9-81ED-4DB2-BD59-A6C34878D82A}">
                    <a16:rowId xmlns:a16="http://schemas.microsoft.com/office/drawing/2014/main" val="10001"/>
                  </a:ext>
                </a:extLst>
              </a:tr>
              <a:tr h="274241">
                <a:tc>
                  <a:txBody>
                    <a:bodyPr/>
                    <a:lstStyle/>
                    <a:p>
                      <a:r>
                        <a:rPr lang="sv-SE" sz="1200" dirty="0"/>
                        <a:t>Bidrag från Landsbygdsprogrammet</a:t>
                      </a:r>
                    </a:p>
                  </a:txBody>
                  <a:tcPr marT="45681" marB="45681"/>
                </a:tc>
                <a:tc>
                  <a:txBody>
                    <a:bodyPr/>
                    <a:lstStyle/>
                    <a:p>
                      <a:pPr algn="r"/>
                      <a:r>
                        <a:rPr lang="sv-SE" sz="1200" dirty="0"/>
                        <a:t>270 000</a:t>
                      </a:r>
                    </a:p>
                  </a:txBody>
                  <a:tcPr marT="45681" marB="45681"/>
                </a:tc>
                <a:tc>
                  <a:txBody>
                    <a:bodyPr/>
                    <a:lstStyle/>
                    <a:p>
                      <a:r>
                        <a:rPr lang="sv-SE" sz="1200" dirty="0"/>
                        <a:t>60% av den totala</a:t>
                      </a:r>
                      <a:r>
                        <a:rPr lang="sv-SE" sz="1200" baseline="0" dirty="0"/>
                        <a:t> offentliga finansieringen</a:t>
                      </a:r>
                      <a:endParaRPr lang="sv-SE" sz="1200" dirty="0"/>
                    </a:p>
                  </a:txBody>
                  <a:tcPr marT="45681" marB="45681"/>
                </a:tc>
                <a:extLst>
                  <a:ext uri="{0D108BD9-81ED-4DB2-BD59-A6C34878D82A}">
                    <a16:rowId xmlns:a16="http://schemas.microsoft.com/office/drawing/2014/main" val="10002"/>
                  </a:ext>
                </a:extLst>
              </a:tr>
              <a:tr h="274241">
                <a:tc>
                  <a:txBody>
                    <a:bodyPr/>
                    <a:lstStyle/>
                    <a:p>
                      <a:endParaRPr lang="sv-SE" sz="1200" dirty="0"/>
                    </a:p>
                  </a:txBody>
                  <a:tcPr marT="45681" marB="45681"/>
                </a:tc>
                <a:tc>
                  <a:txBody>
                    <a:bodyPr/>
                    <a:lstStyle/>
                    <a:p>
                      <a:endParaRPr lang="sv-SE" sz="1200" dirty="0"/>
                    </a:p>
                  </a:txBody>
                  <a:tcPr marT="45681" marB="45681"/>
                </a:tc>
                <a:tc>
                  <a:txBody>
                    <a:bodyPr/>
                    <a:lstStyle/>
                    <a:p>
                      <a:endParaRPr lang="sv-SE" sz="1200" dirty="0"/>
                    </a:p>
                  </a:txBody>
                  <a:tcPr marT="45681" marB="45681"/>
                </a:tc>
                <a:extLst>
                  <a:ext uri="{0D108BD9-81ED-4DB2-BD59-A6C34878D82A}">
                    <a16:rowId xmlns:a16="http://schemas.microsoft.com/office/drawing/2014/main" val="10003"/>
                  </a:ext>
                </a:extLst>
              </a:tr>
            </a:tbl>
          </a:graphicData>
        </a:graphic>
      </p:graphicFrame>
      <p:sp>
        <p:nvSpPr>
          <p:cNvPr id="60509" name="Slide Number Placeholder 5"/>
          <p:cNvSpPr txBox="1">
            <a:spLocks/>
          </p:cNvSpPr>
          <p:nvPr/>
        </p:nvSpPr>
        <p:spPr bwMode="auto">
          <a:xfrm>
            <a:off x="8081963" y="6386513"/>
            <a:ext cx="1062037"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eaLnBrk="1" hangingPunct="1"/>
            <a:fld id="{2ECA8258-D174-4774-9075-FE6802259430}" type="slidenum">
              <a:rPr lang="sv-SE" altLang="sv-SE"/>
              <a:pPr eaLnBrk="1" hangingPunct="1"/>
              <a:t>4</a:t>
            </a:fld>
            <a:endParaRPr lang="sv-SE" altLang="sv-SE"/>
          </a:p>
        </p:txBody>
      </p:sp>
      <p:sp>
        <p:nvSpPr>
          <p:cNvPr id="2" name="Platshållare för sidfot 1"/>
          <p:cNvSpPr>
            <a:spLocks noGrp="1"/>
          </p:cNvSpPr>
          <p:nvPr>
            <p:ph type="ftr" sz="quarter" idx="11"/>
          </p:nvPr>
        </p:nvSpPr>
        <p:spPr/>
        <p:txBody>
          <a:bodyPr/>
          <a:lstStyle/>
          <a:p>
            <a:pPr>
              <a:defRPr/>
            </a:pPr>
            <a:r>
              <a:rPr lang="sv-SE"/>
              <a:t>Exempelbilder för byanätsarbete</a:t>
            </a:r>
          </a:p>
        </p:txBody>
      </p:sp>
    </p:spTree>
    <p:extLst>
      <p:ext uri="{BB962C8B-B14F-4D97-AF65-F5344CB8AC3E}">
        <p14:creationId xmlns:p14="http://schemas.microsoft.com/office/powerpoint/2010/main" val="15317143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nvGraphicFramePr>
        <p:xfrm>
          <a:off x="1524000" y="2125663"/>
          <a:ext cx="6096000" cy="2259013"/>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1146">
                <a:tc>
                  <a:txBody>
                    <a:bodyPr/>
                    <a:lstStyle/>
                    <a:p>
                      <a:r>
                        <a:rPr lang="sv-SE" sz="1800" b="1" kern="1200" baseline="0" dirty="0">
                          <a:solidFill>
                            <a:schemeClr val="lt1"/>
                          </a:solidFill>
                          <a:latin typeface="+mn-lt"/>
                          <a:ea typeface="+mn-ea"/>
                          <a:cs typeface="+mn-cs"/>
                        </a:rPr>
                        <a:t>Fiber och IP-telefoni</a:t>
                      </a:r>
                      <a:endParaRPr lang="sv-SE" sz="1800" dirty="0"/>
                    </a:p>
                  </a:txBody>
                  <a:tcPr marT="45758" marB="45758"/>
                </a:tc>
                <a:tc>
                  <a:txBody>
                    <a:bodyPr/>
                    <a:lstStyle/>
                    <a:p>
                      <a:r>
                        <a:rPr lang="sv-SE" sz="1800" dirty="0"/>
                        <a:t>SEK per mån</a:t>
                      </a:r>
                    </a:p>
                  </a:txBody>
                  <a:tcPr marT="45758" marB="45758"/>
                </a:tc>
                <a:extLst>
                  <a:ext uri="{0D108BD9-81ED-4DB2-BD59-A6C34878D82A}">
                    <a16:rowId xmlns:a16="http://schemas.microsoft.com/office/drawing/2014/main" val="10000"/>
                  </a:ext>
                </a:extLst>
              </a:tr>
              <a:tr h="403283">
                <a:tc>
                  <a:txBody>
                    <a:bodyPr/>
                    <a:lstStyle/>
                    <a:p>
                      <a:r>
                        <a:rPr lang="sv-SE" sz="1800" kern="1200" baseline="0" dirty="0">
                          <a:solidFill>
                            <a:schemeClr val="dk1"/>
                          </a:solidFill>
                          <a:latin typeface="+mn-lt"/>
                          <a:ea typeface="+mn-ea"/>
                          <a:cs typeface="+mn-cs"/>
                        </a:rPr>
                        <a:t>Installation (lån 20 000kr)</a:t>
                      </a:r>
                      <a:endParaRPr lang="sv-SE" sz="1800" dirty="0"/>
                    </a:p>
                  </a:txBody>
                  <a:tcPr marT="45758" marB="45758"/>
                </a:tc>
                <a:tc>
                  <a:txBody>
                    <a:bodyPr/>
                    <a:lstStyle/>
                    <a:p>
                      <a:r>
                        <a:rPr lang="sv-SE" sz="1800" kern="1200" baseline="0" dirty="0">
                          <a:solidFill>
                            <a:schemeClr val="tx1"/>
                          </a:solidFill>
                          <a:latin typeface="+mn-lt"/>
                          <a:ea typeface="+mn-ea"/>
                          <a:cs typeface="+mn-cs"/>
                        </a:rPr>
                        <a:t>70  (ränta på lån)</a:t>
                      </a:r>
                      <a:endParaRPr lang="sv-SE" sz="1800" dirty="0">
                        <a:solidFill>
                          <a:schemeClr val="tx1"/>
                        </a:solidFill>
                      </a:endParaRPr>
                    </a:p>
                  </a:txBody>
                  <a:tcPr marT="45758" marB="45758"/>
                </a:tc>
                <a:extLst>
                  <a:ext uri="{0D108BD9-81ED-4DB2-BD59-A6C34878D82A}">
                    <a16:rowId xmlns:a16="http://schemas.microsoft.com/office/drawing/2014/main" val="10001"/>
                  </a:ext>
                </a:extLst>
              </a:tr>
              <a:tr h="371146">
                <a:tc>
                  <a:txBody>
                    <a:bodyPr/>
                    <a:lstStyle/>
                    <a:p>
                      <a:r>
                        <a:rPr lang="sv-SE" sz="1800" kern="1200" baseline="0" dirty="0">
                          <a:solidFill>
                            <a:schemeClr val="dk1"/>
                          </a:solidFill>
                          <a:latin typeface="+mn-lt"/>
                          <a:ea typeface="+mn-ea"/>
                          <a:cs typeface="+mn-cs"/>
                        </a:rPr>
                        <a:t>Abonnemang Fiber</a:t>
                      </a:r>
                      <a:endParaRPr lang="sv-SE" sz="1800" dirty="0"/>
                    </a:p>
                  </a:txBody>
                  <a:tcPr marT="45758" marB="45758"/>
                </a:tc>
                <a:tc>
                  <a:txBody>
                    <a:bodyPr/>
                    <a:lstStyle/>
                    <a:p>
                      <a:r>
                        <a:rPr lang="sv-SE" sz="1800" kern="1200" baseline="0" dirty="0">
                          <a:solidFill>
                            <a:schemeClr val="dk1"/>
                          </a:solidFill>
                          <a:latin typeface="+mn-lt"/>
                          <a:ea typeface="+mn-ea"/>
                          <a:cs typeface="+mn-cs"/>
                        </a:rPr>
                        <a:t>150  </a:t>
                      </a:r>
                      <a:endParaRPr lang="sv-SE" sz="1800" dirty="0"/>
                    </a:p>
                  </a:txBody>
                  <a:tcPr marT="45758" marB="45758"/>
                </a:tc>
                <a:extLst>
                  <a:ext uri="{0D108BD9-81ED-4DB2-BD59-A6C34878D82A}">
                    <a16:rowId xmlns:a16="http://schemas.microsoft.com/office/drawing/2014/main" val="10002"/>
                  </a:ext>
                </a:extLst>
              </a:tr>
              <a:tr h="371146">
                <a:tc>
                  <a:txBody>
                    <a:bodyPr/>
                    <a:lstStyle/>
                    <a:p>
                      <a:r>
                        <a:rPr lang="sv-SE" sz="1800" kern="1200" baseline="0" dirty="0">
                          <a:solidFill>
                            <a:schemeClr val="dk1"/>
                          </a:solidFill>
                          <a:latin typeface="+mn-lt"/>
                          <a:ea typeface="+mn-ea"/>
                          <a:cs typeface="+mn-cs"/>
                        </a:rPr>
                        <a:t>Internetleverantör</a:t>
                      </a:r>
                      <a:endParaRPr lang="sv-SE" sz="1800" dirty="0"/>
                    </a:p>
                  </a:txBody>
                  <a:tcPr marT="45758" marB="45758"/>
                </a:tc>
                <a:tc>
                  <a:txBody>
                    <a:bodyPr/>
                    <a:lstStyle/>
                    <a:p>
                      <a:r>
                        <a:rPr lang="sv-SE" sz="1800" kern="1200" baseline="0" dirty="0">
                          <a:solidFill>
                            <a:schemeClr val="dk1"/>
                          </a:solidFill>
                          <a:latin typeface="+mn-lt"/>
                          <a:ea typeface="+mn-ea"/>
                          <a:cs typeface="+mn-cs"/>
                        </a:rPr>
                        <a:t>35   (10Mbit/s)</a:t>
                      </a:r>
                      <a:endParaRPr lang="sv-SE" sz="1800" dirty="0"/>
                    </a:p>
                  </a:txBody>
                  <a:tcPr marT="45758" marB="45758"/>
                </a:tc>
                <a:extLst>
                  <a:ext uri="{0D108BD9-81ED-4DB2-BD59-A6C34878D82A}">
                    <a16:rowId xmlns:a16="http://schemas.microsoft.com/office/drawing/2014/main" val="10003"/>
                  </a:ext>
                </a:extLst>
              </a:tr>
              <a:tr h="371146">
                <a:tc>
                  <a:txBody>
                    <a:bodyPr/>
                    <a:lstStyle/>
                    <a:p>
                      <a:r>
                        <a:rPr lang="sv-SE" sz="1800" kern="1200" baseline="0" dirty="0">
                          <a:solidFill>
                            <a:schemeClr val="dk1"/>
                          </a:solidFill>
                          <a:latin typeface="+mn-lt"/>
                          <a:ea typeface="+mn-ea"/>
                          <a:cs typeface="+mn-cs"/>
                        </a:rPr>
                        <a:t>IP-telefoni</a:t>
                      </a:r>
                      <a:endParaRPr lang="sv-SE" sz="1800" dirty="0"/>
                    </a:p>
                  </a:txBody>
                  <a:tcPr marT="45758" marB="45758"/>
                </a:tc>
                <a:tc>
                  <a:txBody>
                    <a:bodyPr/>
                    <a:lstStyle/>
                    <a:p>
                      <a:r>
                        <a:rPr lang="sv-SE" sz="1800" kern="1200" baseline="0" dirty="0">
                          <a:solidFill>
                            <a:schemeClr val="dk1"/>
                          </a:solidFill>
                          <a:latin typeface="+mn-lt"/>
                          <a:ea typeface="+mn-ea"/>
                          <a:cs typeface="+mn-cs"/>
                        </a:rPr>
                        <a:t>29</a:t>
                      </a:r>
                      <a:endParaRPr lang="sv-SE" sz="1800" dirty="0"/>
                    </a:p>
                  </a:txBody>
                  <a:tcPr marT="45758" marB="45758"/>
                </a:tc>
                <a:extLst>
                  <a:ext uri="{0D108BD9-81ED-4DB2-BD59-A6C34878D82A}">
                    <a16:rowId xmlns:a16="http://schemas.microsoft.com/office/drawing/2014/main" val="10004"/>
                  </a:ext>
                </a:extLst>
              </a:tr>
              <a:tr h="371146">
                <a:tc>
                  <a:txBody>
                    <a:bodyPr/>
                    <a:lstStyle/>
                    <a:p>
                      <a:r>
                        <a:rPr lang="sv-SE" sz="1800" kern="1200" baseline="0" dirty="0">
                          <a:solidFill>
                            <a:schemeClr val="dk1"/>
                          </a:solidFill>
                          <a:latin typeface="+mn-lt"/>
                          <a:ea typeface="+mn-ea"/>
                          <a:cs typeface="+mn-cs"/>
                        </a:rPr>
                        <a:t>Summa</a:t>
                      </a:r>
                      <a:endParaRPr lang="sv-SE" sz="1800" dirty="0"/>
                    </a:p>
                  </a:txBody>
                  <a:tcPr marT="45758" marB="45758"/>
                </a:tc>
                <a:tc>
                  <a:txBody>
                    <a:bodyPr/>
                    <a:lstStyle/>
                    <a:p>
                      <a:r>
                        <a:rPr lang="sv-SE" sz="1800" kern="1200" baseline="0" dirty="0">
                          <a:solidFill>
                            <a:schemeClr val="dk1"/>
                          </a:solidFill>
                          <a:latin typeface="+mn-lt"/>
                          <a:ea typeface="+mn-ea"/>
                          <a:cs typeface="+mn-cs"/>
                        </a:rPr>
                        <a:t>284</a:t>
                      </a:r>
                      <a:endParaRPr lang="sv-SE" sz="1800" dirty="0"/>
                    </a:p>
                  </a:txBody>
                  <a:tcPr marT="45758" marB="45758"/>
                </a:tc>
                <a:extLst>
                  <a:ext uri="{0D108BD9-81ED-4DB2-BD59-A6C34878D82A}">
                    <a16:rowId xmlns:a16="http://schemas.microsoft.com/office/drawing/2014/main" val="10005"/>
                  </a:ext>
                </a:extLst>
              </a:tr>
            </a:tbl>
          </a:graphicData>
        </a:graphic>
      </p:graphicFrame>
      <p:sp>
        <p:nvSpPr>
          <p:cNvPr id="61466" name="TextBox 6"/>
          <p:cNvSpPr txBox="1">
            <a:spLocks noChangeArrowheads="1"/>
          </p:cNvSpPr>
          <p:nvPr/>
        </p:nvSpPr>
        <p:spPr bwMode="auto">
          <a:xfrm>
            <a:off x="2852738" y="169863"/>
            <a:ext cx="32512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algn="ctr" eaLnBrk="1" hangingPunct="1"/>
            <a:r>
              <a:rPr lang="sv-SE" altLang="sv-SE" sz="3200" b="1">
                <a:latin typeface="Calibri" pitchFamily="34" charset="0"/>
              </a:rPr>
              <a:t>Månadskostnader</a:t>
            </a:r>
          </a:p>
          <a:p>
            <a:pPr algn="ctr" eaLnBrk="1" hangingPunct="1"/>
            <a:r>
              <a:rPr lang="sv-SE" altLang="sv-SE" sz="2400">
                <a:latin typeface="Calibri" pitchFamily="34" charset="0"/>
              </a:rPr>
              <a:t>Exempel från Fiberby</a:t>
            </a:r>
          </a:p>
        </p:txBody>
      </p:sp>
      <p:sp>
        <p:nvSpPr>
          <p:cNvPr id="2" name="Platshållare för sidfot 1"/>
          <p:cNvSpPr>
            <a:spLocks noGrp="1"/>
          </p:cNvSpPr>
          <p:nvPr>
            <p:ph type="ftr" sz="quarter" idx="11"/>
          </p:nvPr>
        </p:nvSpPr>
        <p:spPr/>
        <p:txBody>
          <a:bodyPr/>
          <a:lstStyle/>
          <a:p>
            <a:pPr>
              <a:defRPr/>
            </a:pPr>
            <a:r>
              <a:rPr lang="sv-SE"/>
              <a:t>Exempelbilder för byanätsarbete</a:t>
            </a:r>
          </a:p>
        </p:txBody>
      </p:sp>
    </p:spTree>
    <p:extLst>
      <p:ext uri="{BB962C8B-B14F-4D97-AF65-F5344CB8AC3E}">
        <p14:creationId xmlns:p14="http://schemas.microsoft.com/office/powerpoint/2010/main" val="405940274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 name="Rectangle 15"/>
          <p:cNvSpPr>
            <a:spLocks noChangeArrowheads="1"/>
          </p:cNvSpPr>
          <p:nvPr/>
        </p:nvSpPr>
        <p:spPr bwMode="auto">
          <a:xfrm>
            <a:off x="827088" y="2109788"/>
            <a:ext cx="4006169" cy="2967037"/>
          </a:xfrm>
          <a:prstGeom prst="rect">
            <a:avLst/>
          </a:prstGeom>
          <a:solidFill>
            <a:srgbClr val="FFFFFF"/>
          </a:solidFill>
          <a:ln w="38100">
            <a:solidFill>
              <a:srgbClr val="00B0F0"/>
            </a:solidFill>
            <a:miter lim="800000"/>
            <a:headEnd/>
            <a:tailEnd/>
          </a:ln>
        </p:spPr>
        <p:txBody>
          <a:bodyPr/>
          <a:lstStyle/>
          <a:p>
            <a:pPr>
              <a:defRPr/>
            </a:pPr>
            <a:endParaRPr lang="sv-SE">
              <a:latin typeface="+mn-lt"/>
              <a:cs typeface="Arial" charset="0"/>
            </a:endParaRPr>
          </a:p>
        </p:txBody>
      </p:sp>
      <p:sp>
        <p:nvSpPr>
          <p:cNvPr id="9237" name="Line 14"/>
          <p:cNvSpPr>
            <a:spLocks noChangeShapeType="1"/>
          </p:cNvSpPr>
          <p:nvPr/>
        </p:nvSpPr>
        <p:spPr bwMode="auto">
          <a:xfrm>
            <a:off x="2592388" y="2100263"/>
            <a:ext cx="0" cy="2976562"/>
          </a:xfrm>
          <a:prstGeom prst="line">
            <a:avLst/>
          </a:prstGeom>
          <a:noFill/>
          <a:ln w="38100">
            <a:solidFill>
              <a:srgbClr val="00B0F0"/>
            </a:solidFill>
            <a:round/>
            <a:headEnd/>
            <a:tailEnd/>
          </a:ln>
          <a:extLst/>
        </p:spPr>
        <p:txBody>
          <a:bodyPr/>
          <a:lstStyle/>
          <a:p>
            <a:pPr>
              <a:defRPr/>
            </a:pPr>
            <a:endParaRPr lang="sv-SE">
              <a:latin typeface="+mn-lt"/>
              <a:cs typeface="Arial" charset="0"/>
            </a:endParaRPr>
          </a:p>
        </p:txBody>
      </p:sp>
      <p:sp>
        <p:nvSpPr>
          <p:cNvPr id="9234" name="Rectangle 18"/>
          <p:cNvSpPr>
            <a:spLocks noChangeArrowheads="1"/>
          </p:cNvSpPr>
          <p:nvPr/>
        </p:nvSpPr>
        <p:spPr bwMode="auto">
          <a:xfrm>
            <a:off x="5364163" y="2097088"/>
            <a:ext cx="3024187" cy="2979737"/>
          </a:xfrm>
          <a:prstGeom prst="rect">
            <a:avLst/>
          </a:prstGeom>
          <a:solidFill>
            <a:srgbClr val="FFFFFF"/>
          </a:solidFill>
          <a:ln w="38100">
            <a:solidFill>
              <a:srgbClr val="00B0F0"/>
            </a:solidFill>
            <a:miter lim="800000"/>
            <a:headEnd/>
            <a:tailEnd/>
          </a:ln>
        </p:spPr>
        <p:txBody>
          <a:bodyPr/>
          <a:lstStyle/>
          <a:p>
            <a:pPr>
              <a:defRPr/>
            </a:pPr>
            <a:endParaRPr lang="sv-SE">
              <a:latin typeface="+mn-lt"/>
              <a:cs typeface="Arial" charset="0"/>
            </a:endParaRPr>
          </a:p>
        </p:txBody>
      </p:sp>
      <p:sp>
        <p:nvSpPr>
          <p:cNvPr id="9235" name="Line 17"/>
          <p:cNvSpPr>
            <a:spLocks noChangeShapeType="1"/>
          </p:cNvSpPr>
          <p:nvPr/>
        </p:nvSpPr>
        <p:spPr bwMode="auto">
          <a:xfrm flipH="1">
            <a:off x="6875463" y="2136775"/>
            <a:ext cx="1587" cy="2940050"/>
          </a:xfrm>
          <a:prstGeom prst="line">
            <a:avLst/>
          </a:prstGeom>
          <a:noFill/>
          <a:ln w="38100">
            <a:solidFill>
              <a:srgbClr val="00B0F0"/>
            </a:solidFill>
            <a:round/>
            <a:headEnd/>
            <a:tailEnd/>
          </a:ln>
          <a:extLst/>
        </p:spPr>
        <p:txBody>
          <a:bodyPr/>
          <a:lstStyle/>
          <a:p>
            <a:pPr>
              <a:defRPr/>
            </a:pPr>
            <a:endParaRPr lang="sv-SE">
              <a:latin typeface="+mn-lt"/>
              <a:cs typeface="Arial" charset="0"/>
            </a:endParaRPr>
          </a:p>
        </p:txBody>
      </p:sp>
      <p:sp>
        <p:nvSpPr>
          <p:cNvPr id="9222" name="Text Box 4"/>
          <p:cNvSpPr txBox="1">
            <a:spLocks noChangeArrowheads="1"/>
          </p:cNvSpPr>
          <p:nvPr/>
        </p:nvSpPr>
        <p:spPr bwMode="auto">
          <a:xfrm>
            <a:off x="5508625" y="2406650"/>
            <a:ext cx="1152525" cy="342900"/>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sv-SE" sz="1400" dirty="0">
                <a:solidFill>
                  <a:srgbClr val="00B050"/>
                </a:solidFill>
                <a:latin typeface="+mn-lt"/>
                <a:cs typeface="Times New Roman" pitchFamily="18" charset="0"/>
              </a:rPr>
              <a:t>Anläggning</a:t>
            </a:r>
            <a:endParaRPr lang="sv-SE" sz="1400" dirty="0">
              <a:solidFill>
                <a:srgbClr val="00B050"/>
              </a:solidFill>
              <a:latin typeface="+mn-lt"/>
            </a:endParaRPr>
          </a:p>
        </p:txBody>
      </p:sp>
      <p:sp>
        <p:nvSpPr>
          <p:cNvPr id="9223" name="Text Box 5"/>
          <p:cNvSpPr txBox="1">
            <a:spLocks noChangeArrowheads="1"/>
          </p:cNvSpPr>
          <p:nvPr/>
        </p:nvSpPr>
        <p:spPr bwMode="auto">
          <a:xfrm>
            <a:off x="5508625" y="4319588"/>
            <a:ext cx="1150938" cy="342900"/>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sv-SE" sz="1200" dirty="0">
                <a:latin typeface="+mn-lt"/>
                <a:cs typeface="Times New Roman" pitchFamily="18" charset="0"/>
              </a:rPr>
              <a:t>Kassa/bank</a:t>
            </a:r>
            <a:endParaRPr lang="sv-SE" dirty="0">
              <a:latin typeface="+mn-lt"/>
            </a:endParaRPr>
          </a:p>
        </p:txBody>
      </p:sp>
      <p:sp>
        <p:nvSpPr>
          <p:cNvPr id="9224" name="Text Box 6"/>
          <p:cNvSpPr txBox="1">
            <a:spLocks noChangeArrowheads="1"/>
          </p:cNvSpPr>
          <p:nvPr/>
        </p:nvSpPr>
        <p:spPr bwMode="auto">
          <a:xfrm>
            <a:off x="7258050" y="2430463"/>
            <a:ext cx="914400" cy="342900"/>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sv-SE" sz="1400" dirty="0">
                <a:solidFill>
                  <a:srgbClr val="00B050"/>
                </a:solidFill>
                <a:latin typeface="+mn-lt"/>
                <a:cs typeface="Times New Roman" pitchFamily="18" charset="0"/>
              </a:rPr>
              <a:t>Insatser</a:t>
            </a:r>
            <a:endParaRPr lang="sv-SE" sz="1400" dirty="0">
              <a:solidFill>
                <a:srgbClr val="00B050"/>
              </a:solidFill>
              <a:latin typeface="+mn-lt"/>
            </a:endParaRPr>
          </a:p>
        </p:txBody>
      </p:sp>
      <p:sp>
        <p:nvSpPr>
          <p:cNvPr id="9225" name="Text Box 7"/>
          <p:cNvSpPr txBox="1">
            <a:spLocks noChangeArrowheads="1"/>
          </p:cNvSpPr>
          <p:nvPr/>
        </p:nvSpPr>
        <p:spPr bwMode="auto">
          <a:xfrm>
            <a:off x="2700338" y="2455863"/>
            <a:ext cx="1581150" cy="342900"/>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sv-SE" sz="1400" dirty="0">
                <a:solidFill>
                  <a:srgbClr val="FF0000"/>
                </a:solidFill>
                <a:latin typeface="+mn-lt"/>
                <a:cs typeface="Times New Roman" pitchFamily="18" charset="0"/>
              </a:rPr>
              <a:t>Byanätavgifter</a:t>
            </a:r>
            <a:endParaRPr lang="sv-SE" sz="1400" dirty="0">
              <a:solidFill>
                <a:srgbClr val="FF0000"/>
              </a:solidFill>
              <a:latin typeface="+mn-lt"/>
            </a:endParaRPr>
          </a:p>
        </p:txBody>
      </p:sp>
      <p:sp>
        <p:nvSpPr>
          <p:cNvPr id="9226" name="Text Box 8"/>
          <p:cNvSpPr txBox="1">
            <a:spLocks noChangeArrowheads="1"/>
          </p:cNvSpPr>
          <p:nvPr/>
        </p:nvSpPr>
        <p:spPr bwMode="auto">
          <a:xfrm>
            <a:off x="855663" y="2239963"/>
            <a:ext cx="1620837" cy="1714500"/>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sv-SE" sz="1400" dirty="0">
              <a:latin typeface="+mn-lt"/>
              <a:cs typeface="Times New Roman" pitchFamily="18" charset="0"/>
            </a:endParaRPr>
          </a:p>
          <a:p>
            <a:pPr marL="285750" indent="-285750">
              <a:buFont typeface="Arial" pitchFamily="34" charset="0"/>
              <a:buChar char="•"/>
              <a:defRPr/>
            </a:pPr>
            <a:r>
              <a:rPr lang="sv-SE" sz="1400" dirty="0">
                <a:solidFill>
                  <a:srgbClr val="FF0000"/>
                </a:solidFill>
                <a:latin typeface="+mn-lt"/>
                <a:cs typeface="Times New Roman" pitchFamily="18" charset="0"/>
              </a:rPr>
              <a:t>Avskrivningar</a:t>
            </a:r>
            <a:endParaRPr lang="sv-SE" sz="1400" dirty="0">
              <a:solidFill>
                <a:srgbClr val="FF0000"/>
              </a:solidFill>
              <a:latin typeface="+mn-lt"/>
            </a:endParaRPr>
          </a:p>
          <a:p>
            <a:pPr marL="285750" indent="-285750">
              <a:buFont typeface="Arial" pitchFamily="34" charset="0"/>
              <a:buChar char="•"/>
              <a:defRPr/>
            </a:pPr>
            <a:r>
              <a:rPr lang="sv-SE" sz="1400" dirty="0">
                <a:solidFill>
                  <a:srgbClr val="FF0000"/>
                </a:solidFill>
                <a:latin typeface="+mn-lt"/>
                <a:cs typeface="Times New Roman" pitchFamily="18" charset="0"/>
              </a:rPr>
              <a:t>Operatörskost</a:t>
            </a:r>
          </a:p>
          <a:p>
            <a:pPr marL="285750" indent="-285750">
              <a:buFont typeface="Arial" pitchFamily="34" charset="0"/>
              <a:buChar char="•"/>
              <a:defRPr/>
            </a:pPr>
            <a:r>
              <a:rPr lang="sv-SE" sz="1400" dirty="0">
                <a:solidFill>
                  <a:srgbClr val="FF0000"/>
                </a:solidFill>
                <a:latin typeface="+mn-lt"/>
                <a:cs typeface="Times New Roman" pitchFamily="18" charset="0"/>
              </a:rPr>
              <a:t>Drift/underhåll</a:t>
            </a:r>
            <a:endParaRPr lang="sv-SE" sz="1400" dirty="0">
              <a:solidFill>
                <a:srgbClr val="FF0000"/>
              </a:solidFill>
              <a:latin typeface="+mn-lt"/>
            </a:endParaRPr>
          </a:p>
          <a:p>
            <a:pPr marL="285750" indent="-285750">
              <a:buFont typeface="Arial" pitchFamily="34" charset="0"/>
              <a:buChar char="•"/>
              <a:defRPr/>
            </a:pPr>
            <a:r>
              <a:rPr lang="sv-SE" sz="1400" dirty="0">
                <a:solidFill>
                  <a:srgbClr val="FF0000"/>
                </a:solidFill>
                <a:latin typeface="+mn-lt"/>
                <a:cs typeface="Times New Roman" pitchFamily="18" charset="0"/>
              </a:rPr>
              <a:t>Administration</a:t>
            </a:r>
            <a:endParaRPr lang="sv-SE" sz="1400" dirty="0">
              <a:solidFill>
                <a:srgbClr val="FF0000"/>
              </a:solidFill>
              <a:latin typeface="+mn-lt"/>
            </a:endParaRPr>
          </a:p>
          <a:p>
            <a:pPr marL="285750" indent="-285750">
              <a:buFont typeface="Arial" pitchFamily="34" charset="0"/>
              <a:buChar char="•"/>
              <a:defRPr/>
            </a:pPr>
            <a:r>
              <a:rPr lang="sv-SE" sz="1400" dirty="0">
                <a:solidFill>
                  <a:srgbClr val="FF0000"/>
                </a:solidFill>
                <a:latin typeface="+mn-lt"/>
                <a:cs typeface="Times New Roman" pitchFamily="18" charset="0"/>
              </a:rPr>
              <a:t>Försäkr. Mm.</a:t>
            </a:r>
            <a:endParaRPr lang="sv-SE" sz="1400" dirty="0">
              <a:solidFill>
                <a:srgbClr val="FF0000"/>
              </a:solidFill>
              <a:latin typeface="+mn-lt"/>
            </a:endParaRPr>
          </a:p>
        </p:txBody>
      </p:sp>
      <p:sp>
        <p:nvSpPr>
          <p:cNvPr id="9227" name="Text Box 9"/>
          <p:cNvSpPr txBox="1">
            <a:spLocks noChangeArrowheads="1"/>
          </p:cNvSpPr>
          <p:nvPr/>
        </p:nvSpPr>
        <p:spPr bwMode="auto">
          <a:xfrm>
            <a:off x="2643187" y="3776663"/>
            <a:ext cx="1798173" cy="342900"/>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sv-SE" sz="1400" dirty="0">
                <a:solidFill>
                  <a:schemeClr val="tx2">
                    <a:lumMod val="60000"/>
                    <a:lumOff val="40000"/>
                  </a:schemeClr>
                </a:solidFill>
                <a:latin typeface="+mn-lt"/>
                <a:cs typeface="Times New Roman" pitchFamily="18" charset="0"/>
              </a:rPr>
              <a:t>Anslutningsavgifter</a:t>
            </a:r>
            <a:endParaRPr lang="sv-SE" sz="1400" dirty="0">
              <a:solidFill>
                <a:schemeClr val="tx2">
                  <a:lumMod val="60000"/>
                  <a:lumOff val="40000"/>
                </a:schemeClr>
              </a:solidFill>
              <a:latin typeface="+mn-lt"/>
            </a:endParaRPr>
          </a:p>
        </p:txBody>
      </p:sp>
      <p:sp>
        <p:nvSpPr>
          <p:cNvPr id="9228" name="Text Box 10"/>
          <p:cNvSpPr txBox="1">
            <a:spLocks noChangeArrowheads="1"/>
          </p:cNvSpPr>
          <p:nvPr/>
        </p:nvSpPr>
        <p:spPr bwMode="auto">
          <a:xfrm>
            <a:off x="900113" y="3775075"/>
            <a:ext cx="1507185" cy="300038"/>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sv-SE" sz="1400" dirty="0">
                <a:solidFill>
                  <a:schemeClr val="tx2">
                    <a:lumMod val="60000"/>
                    <a:lumOff val="40000"/>
                  </a:schemeClr>
                </a:solidFill>
                <a:latin typeface="+mn-lt"/>
                <a:cs typeface="Times New Roman" pitchFamily="18" charset="0"/>
              </a:rPr>
              <a:t>Anslutningskost</a:t>
            </a:r>
            <a:endParaRPr lang="sv-SE" sz="1400" dirty="0">
              <a:solidFill>
                <a:schemeClr val="tx2">
                  <a:lumMod val="60000"/>
                  <a:lumOff val="40000"/>
                </a:schemeClr>
              </a:solidFill>
              <a:latin typeface="+mn-lt"/>
            </a:endParaRPr>
          </a:p>
        </p:txBody>
      </p:sp>
      <p:sp>
        <p:nvSpPr>
          <p:cNvPr id="9229" name="Text Box 11"/>
          <p:cNvSpPr txBox="1">
            <a:spLocks noChangeArrowheads="1"/>
          </p:cNvSpPr>
          <p:nvPr/>
        </p:nvSpPr>
        <p:spPr bwMode="auto">
          <a:xfrm>
            <a:off x="2671763" y="4289425"/>
            <a:ext cx="1511300" cy="457200"/>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sv-SE" sz="1400" dirty="0">
                <a:latin typeface="+mn-lt"/>
                <a:cs typeface="Times New Roman" pitchFamily="18" charset="0"/>
              </a:rPr>
              <a:t>Medlemsavgifter</a:t>
            </a:r>
          </a:p>
          <a:p>
            <a:pPr>
              <a:defRPr/>
            </a:pPr>
            <a:r>
              <a:rPr lang="sv-SE" sz="1400" dirty="0">
                <a:latin typeface="+mn-lt"/>
                <a:cs typeface="Times New Roman" pitchFamily="18" charset="0"/>
              </a:rPr>
              <a:t>/årsavgift</a:t>
            </a:r>
            <a:endParaRPr lang="sv-SE" sz="1400" dirty="0">
              <a:latin typeface="+mn-lt"/>
            </a:endParaRPr>
          </a:p>
        </p:txBody>
      </p:sp>
      <p:sp>
        <p:nvSpPr>
          <p:cNvPr id="9230" name="Text Box 12"/>
          <p:cNvSpPr txBox="1">
            <a:spLocks noChangeArrowheads="1"/>
          </p:cNvSpPr>
          <p:nvPr/>
        </p:nvSpPr>
        <p:spPr bwMode="auto">
          <a:xfrm>
            <a:off x="900113" y="4279900"/>
            <a:ext cx="1660525" cy="460375"/>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sv-SE" sz="1400" dirty="0">
                <a:latin typeface="+mn-lt"/>
                <a:cs typeface="Times New Roman" pitchFamily="18" charset="0"/>
              </a:rPr>
              <a:t>Förvaltningskostnad</a:t>
            </a:r>
            <a:endParaRPr lang="sv-SE" sz="1400" dirty="0">
              <a:latin typeface="+mn-lt"/>
            </a:endParaRPr>
          </a:p>
          <a:p>
            <a:pPr>
              <a:defRPr/>
            </a:pPr>
            <a:r>
              <a:rPr lang="sv-SE" sz="1400" dirty="0">
                <a:latin typeface="+mn-lt"/>
                <a:cs typeface="Times New Roman" pitchFamily="18" charset="0"/>
              </a:rPr>
              <a:t>(möten)</a:t>
            </a:r>
            <a:endParaRPr lang="sv-SE" sz="1400" dirty="0">
              <a:latin typeface="+mn-lt"/>
            </a:endParaRPr>
          </a:p>
        </p:txBody>
      </p:sp>
      <p:sp>
        <p:nvSpPr>
          <p:cNvPr id="9231" name="Text Box 19"/>
          <p:cNvSpPr txBox="1">
            <a:spLocks noChangeArrowheads="1"/>
          </p:cNvSpPr>
          <p:nvPr/>
        </p:nvSpPr>
        <p:spPr bwMode="auto">
          <a:xfrm>
            <a:off x="7331075" y="2817813"/>
            <a:ext cx="914400" cy="342900"/>
          </a:xfrm>
          <a:prstGeom prst="rect">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sv-SE" sz="1200" dirty="0">
                <a:latin typeface="+mn-lt"/>
                <a:cs typeface="Times New Roman" pitchFamily="18" charset="0"/>
              </a:rPr>
              <a:t>(Ev. lån)</a:t>
            </a:r>
            <a:endParaRPr lang="sv-SE" dirty="0">
              <a:latin typeface="+mn-lt"/>
            </a:endParaRPr>
          </a:p>
        </p:txBody>
      </p:sp>
      <p:sp>
        <p:nvSpPr>
          <p:cNvPr id="9233" name="Rectangle 21"/>
          <p:cNvSpPr>
            <a:spLocks noChangeArrowheads="1"/>
          </p:cNvSpPr>
          <p:nvPr/>
        </p:nvSpPr>
        <p:spPr bwMode="auto">
          <a:xfrm>
            <a:off x="429219" y="1619775"/>
            <a:ext cx="8575990" cy="338554"/>
          </a:xfrm>
          <a:prstGeom prst="rect">
            <a:avLst/>
          </a:prstGeom>
          <a:noFill/>
          <a:ln>
            <a:noFill/>
          </a:ln>
          <a:effectLst/>
          <a:extLst/>
        </p:spPr>
        <p:txBody>
          <a:bodyPr wrap="square" anchor="ctr">
            <a:spAutoFit/>
          </a:bodyPr>
          <a:lstStyle/>
          <a:p>
            <a:pPr eaLnBrk="0" hangingPunct="0">
              <a:defRPr/>
            </a:pPr>
            <a:r>
              <a:rPr lang="sv-SE" sz="1600" b="1" i="1" dirty="0">
                <a:latin typeface="+mn-lt"/>
                <a:cs typeface="Arial" charset="0"/>
              </a:rPr>
              <a:t>     Kostnader                   Intäkter                                 Tillgångar       </a:t>
            </a:r>
            <a:r>
              <a:rPr lang="sv-SE" sz="1600" b="1" i="1" dirty="0">
                <a:cs typeface="Arial" charset="0"/>
              </a:rPr>
              <a:t>S</a:t>
            </a:r>
            <a:r>
              <a:rPr lang="sv-SE" sz="1600" b="1" i="1" dirty="0">
                <a:latin typeface="+mn-lt"/>
                <a:cs typeface="Arial" charset="0"/>
              </a:rPr>
              <a:t>kulder/eget kap</a:t>
            </a:r>
          </a:p>
        </p:txBody>
      </p:sp>
      <p:sp>
        <p:nvSpPr>
          <p:cNvPr id="62482" name="TextBox 6"/>
          <p:cNvSpPr txBox="1">
            <a:spLocks noChangeArrowheads="1"/>
          </p:cNvSpPr>
          <p:nvPr/>
        </p:nvSpPr>
        <p:spPr bwMode="auto">
          <a:xfrm>
            <a:off x="2141538" y="169863"/>
            <a:ext cx="484822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algn="ctr" eaLnBrk="1" hangingPunct="1"/>
            <a:r>
              <a:rPr lang="sv-SE" altLang="sv-SE" sz="3200" b="1">
                <a:latin typeface="Calibri" pitchFamily="34" charset="0"/>
              </a:rPr>
              <a:t>Resultat och balansräkning </a:t>
            </a:r>
          </a:p>
          <a:p>
            <a:pPr algn="ctr" eaLnBrk="1" hangingPunct="1"/>
            <a:r>
              <a:rPr lang="sv-SE" altLang="sv-SE" sz="2000" b="1">
                <a:latin typeface="Calibri" pitchFamily="34" charset="0"/>
              </a:rPr>
              <a:t>(ekonomisk förening)</a:t>
            </a:r>
            <a:endParaRPr lang="sv-SE" altLang="sv-SE" sz="2000">
              <a:latin typeface="Calibri" pitchFamily="34" charset="0"/>
            </a:endParaRPr>
          </a:p>
        </p:txBody>
      </p:sp>
      <p:sp>
        <p:nvSpPr>
          <p:cNvPr id="2" name="textruta 1"/>
          <p:cNvSpPr txBox="1"/>
          <p:nvPr/>
        </p:nvSpPr>
        <p:spPr>
          <a:xfrm>
            <a:off x="762000" y="5207000"/>
            <a:ext cx="7721600" cy="1200150"/>
          </a:xfrm>
          <a:prstGeom prst="rect">
            <a:avLst/>
          </a:prstGeom>
          <a:noFill/>
        </p:spPr>
        <p:txBody>
          <a:bodyPr>
            <a:spAutoFit/>
          </a:bodyPr>
          <a:lstStyle/>
          <a:p>
            <a:pPr>
              <a:defRPr/>
            </a:pPr>
            <a:r>
              <a:rPr lang="sv-SE" sz="1200" dirty="0">
                <a:latin typeface="+mn-lt"/>
                <a:cs typeface="Arial" charset="0"/>
              </a:rPr>
              <a:t>1, Avskrivningstakten bör styrelsen diskutera med sin revisor. Som riktlinje brukar </a:t>
            </a:r>
            <a:r>
              <a:rPr lang="sv-SE" sz="1200" dirty="0">
                <a:cs typeface="Arial" charset="0"/>
              </a:rPr>
              <a:t>vi</a:t>
            </a:r>
            <a:r>
              <a:rPr lang="sv-SE" sz="1200" dirty="0">
                <a:latin typeface="+mn-lt"/>
                <a:cs typeface="Arial" charset="0"/>
              </a:rPr>
              <a:t> rekommendera 20-25 år på nätet (fiber </a:t>
            </a:r>
            <a:r>
              <a:rPr lang="sv-SE" sz="1200" dirty="0" err="1">
                <a:latin typeface="+mn-lt"/>
                <a:cs typeface="Arial" charset="0"/>
              </a:rPr>
              <a:t>inkl</a:t>
            </a:r>
            <a:r>
              <a:rPr lang="sv-SE" sz="1200" dirty="0">
                <a:latin typeface="+mn-lt"/>
                <a:cs typeface="Arial" charset="0"/>
              </a:rPr>
              <a:t> kanalisation) och 5 år på aktiv utrustning.</a:t>
            </a:r>
          </a:p>
          <a:p>
            <a:pPr>
              <a:defRPr/>
            </a:pPr>
            <a:br>
              <a:rPr lang="sv-SE" sz="1200" dirty="0">
                <a:latin typeface="+mn-lt"/>
                <a:cs typeface="Arial" charset="0"/>
              </a:rPr>
            </a:br>
            <a:r>
              <a:rPr lang="sv-SE" sz="1200" dirty="0">
                <a:latin typeface="+mn-lt"/>
                <a:cs typeface="Arial" charset="0"/>
              </a:rPr>
              <a:t>2, 25% av </a:t>
            </a:r>
            <a:r>
              <a:rPr lang="sv-SE" sz="1200" dirty="0" err="1">
                <a:latin typeface="+mn-lt"/>
                <a:cs typeface="Arial" charset="0"/>
              </a:rPr>
              <a:t>av</a:t>
            </a:r>
            <a:r>
              <a:rPr lang="sv-SE" sz="1200" dirty="0">
                <a:latin typeface="+mn-lt"/>
                <a:cs typeface="Arial" charset="0"/>
              </a:rPr>
              <a:t> årligt överskott kan avsättas till obeskattade reserver och sparas upp till 6 år (periodiseringsfond, vilket är till för att användas till investeringar och kommande väntade extra kostnader).</a:t>
            </a:r>
            <a:br>
              <a:rPr lang="sv-SE" sz="1200" dirty="0">
                <a:latin typeface="+mn-lt"/>
                <a:cs typeface="Arial" charset="0"/>
              </a:rPr>
            </a:br>
            <a:endParaRPr lang="sv-SE" sz="1200" dirty="0">
              <a:latin typeface="+mn-lt"/>
              <a:cs typeface="Arial" charset="0"/>
            </a:endParaRPr>
          </a:p>
        </p:txBody>
      </p:sp>
    </p:spTree>
    <p:extLst>
      <p:ext uri="{BB962C8B-B14F-4D97-AF65-F5344CB8AC3E}">
        <p14:creationId xmlns:p14="http://schemas.microsoft.com/office/powerpoint/2010/main" val="1340859738"/>
      </p:ext>
    </p:extLst>
  </p:cSld>
  <p:clrMapOvr>
    <a:masterClrMapping/>
  </p:clrMapOvr>
</p:sld>
</file>

<file path=ppt/theme/theme1.xml><?xml version="1.0" encoding="utf-8"?>
<a:theme xmlns:a="http://schemas.openxmlformats.org/drawingml/2006/main" name="Bredbandsforums roll i frågor">
  <a:themeElements>
    <a:clrScheme name="Anpassat 3">
      <a:dk1>
        <a:sysClr val="windowText" lastClr="000000"/>
      </a:dk1>
      <a:lt1>
        <a:sysClr val="window" lastClr="FFFFFF"/>
      </a:lt1>
      <a:dk2>
        <a:srgbClr val="707173"/>
      </a:dk2>
      <a:lt2>
        <a:srgbClr val="8BB63C"/>
      </a:lt2>
      <a:accent1>
        <a:srgbClr val="92D050"/>
      </a:accent1>
      <a:accent2>
        <a:srgbClr val="FFFF00"/>
      </a:accent2>
      <a:accent3>
        <a:srgbClr val="C00000"/>
      </a:accent3>
      <a:accent4>
        <a:srgbClr val="9E2F37"/>
      </a:accent4>
      <a:accent5>
        <a:srgbClr val="CDCDCD"/>
      </a:accent5>
      <a:accent6>
        <a:srgbClr val="942F37"/>
      </a:accent6>
      <a:hlink>
        <a:srgbClr val="0000FF"/>
      </a:hlink>
      <a:folHlink>
        <a:srgbClr val="0000FF"/>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a:solidFill>
              <a:schemeClr val="tx2"/>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Bredbandsforums roll i frågor</Template>
  <TotalTime>79</TotalTime>
  <Words>631</Words>
  <Application>Microsoft Office PowerPoint</Application>
  <PresentationFormat>Bildspel på skärmen (4:3)</PresentationFormat>
  <Paragraphs>139</Paragraphs>
  <Slides>6</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Berlin Sans FB Demi</vt:lpstr>
      <vt:lpstr>Calibri</vt:lpstr>
      <vt:lpstr>Times New Roman</vt:lpstr>
      <vt:lpstr>Bredbandsforums roll i frågor</vt:lpstr>
      <vt:lpstr>PowerPoint-presentation</vt:lpstr>
      <vt:lpstr>PowerPoint-presentation</vt:lpstr>
      <vt:lpstr>Kostnad per medlem i Fiberby</vt:lpstr>
      <vt:lpstr>Investeringskalkyl för det passiva nätet i Fiberby</vt:lpstr>
      <vt:lpstr>PowerPoint-presentation</vt:lpstr>
      <vt:lpstr>PowerPoint-presentation</vt:lpstr>
    </vt:vector>
  </TitlesOfParts>
  <Company>Post- och telestyrelsen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Byanät för bredband i världsklass  Denna presentation kommer från en seminarieserie som finansierades av PTS och genomfördes i samarbete med länsstyrelser och kommuner</dc:title>
  <dc:creator>Sandgren, Patrik</dc:creator>
  <cp:lastModifiedBy>Tommy Nilsson</cp:lastModifiedBy>
  <cp:revision>12</cp:revision>
  <cp:lastPrinted>2014-06-10T13:28:45Z</cp:lastPrinted>
  <dcterms:created xsi:type="dcterms:W3CDTF">2015-02-13T08:26:22Z</dcterms:created>
  <dcterms:modified xsi:type="dcterms:W3CDTF">2018-10-18T07:40:43Z</dcterms:modified>
</cp:coreProperties>
</file>